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8" r:id="rId3"/>
    <p:sldId id="259" r:id="rId4"/>
    <p:sldId id="257" r:id="rId5"/>
    <p:sldId id="27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1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660"/>
  </p:normalViewPr>
  <p:slideViewPr>
    <p:cSldViewPr snapToGrid="0">
      <p:cViewPr varScale="1">
        <p:scale>
          <a:sx n="90" d="100"/>
          <a:sy n="90" d="100"/>
        </p:scale>
        <p:origin x="355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/>
              <a:t>Kattintson ide az alcím mintájának szerkesztéséhez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ím és képaláír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dézet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évkárty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évkártya idéze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gaz vagy ham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11/3/2025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11/3/2025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11/3/2025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27221" y="157"/>
            <a:ext cx="2356674" cy="6853096"/>
            <a:chOff x="6627813" y="195610"/>
            <a:chExt cx="1952625" cy="5678141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5610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hu-HU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11/3/2025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2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4.jpg"/><Relationship Id="rId4" Type="http://schemas.openxmlformats.org/officeDocument/2006/relationships/image" Target="../media/image33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8.jpg"/><Relationship Id="rId4" Type="http://schemas.openxmlformats.org/officeDocument/2006/relationships/image" Target="../media/image37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ekesmegyeisclerosis.hu/" TargetMode="External"/><Relationship Id="rId2" Type="http://schemas.openxmlformats.org/officeDocument/2006/relationships/hyperlink" Target="mailto:hszmariann@gmail.com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aktivdelalfold.hu/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8.jpg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D04FA5DE-C4F3-E6BB-78BB-6BBA3D1454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86480" y="868676"/>
            <a:ext cx="8915399" cy="2262781"/>
          </a:xfrm>
        </p:spPr>
        <p:txBody>
          <a:bodyPr>
            <a:normAutofit fontScale="90000"/>
          </a:bodyPr>
          <a:lstStyle/>
          <a:p>
            <a:pPr algn="ctr"/>
            <a:r>
              <a:rPr lang="hu-HU" dirty="0"/>
              <a:t> </a:t>
            </a:r>
            <a:br>
              <a:rPr lang="hu-HU" dirty="0"/>
            </a:br>
            <a:r>
              <a:rPr lang="hu-HU" b="1" dirty="0"/>
              <a:t>Esélyt adunk,</a:t>
            </a:r>
            <a:br>
              <a:rPr lang="hu-HU" b="1" dirty="0"/>
            </a:br>
            <a:r>
              <a:rPr lang="hu-HU" b="1" dirty="0"/>
              <a:t>közösséget teremtünk</a:t>
            </a:r>
            <a:br>
              <a:rPr lang="hu-HU" dirty="0"/>
            </a:br>
            <a:endParaRPr lang="hu-HU" dirty="0"/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38D9A326-C9E2-6DA4-B31D-BCA48975F0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86480" y="2397930"/>
            <a:ext cx="9331852" cy="1126283"/>
          </a:xfrm>
        </p:spPr>
        <p:txBody>
          <a:bodyPr>
            <a:normAutofit/>
          </a:bodyPr>
          <a:lstStyle/>
          <a:p>
            <a:pPr algn="ctr"/>
            <a:r>
              <a:rPr lang="hu-HU" b="1" dirty="0"/>
              <a:t>A Békés Megyei Sclerosis Multiplexes Emberek Közhasznú Szervezete és</a:t>
            </a:r>
          </a:p>
          <a:p>
            <a:pPr algn="ctr"/>
            <a:r>
              <a:rPr lang="hu-HU" b="1" dirty="0"/>
              <a:t>a Dél-alföldi Wellness Egyesület társadalmi felelősségvállalási programja</a:t>
            </a:r>
          </a:p>
          <a:p>
            <a:pPr algn="ctr"/>
            <a:endParaRPr lang="hu-HU" dirty="0"/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15308B3A-093B-F721-1B28-C00AD5977821}"/>
              </a:ext>
            </a:extLst>
          </p:cNvPr>
          <p:cNvSpPr txBox="1"/>
          <p:nvPr/>
        </p:nvSpPr>
        <p:spPr>
          <a:xfrm>
            <a:off x="1972732" y="4958239"/>
            <a:ext cx="857673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SUSCOMNET – Fenntartható városok</a:t>
            </a:r>
            <a:br>
              <a:rPr lang="hu-HU" dirty="0"/>
            </a:br>
            <a:r>
              <a:rPr lang="hu-HU" dirty="0"/>
              <a:t>Társadalmi befogadás és fenntartható közösségek a testvértelepüléseken</a:t>
            </a:r>
          </a:p>
          <a:p>
            <a:endParaRPr lang="hu-HU" dirty="0"/>
          </a:p>
          <a:p>
            <a:r>
              <a:rPr lang="hu-HU" dirty="0"/>
              <a:t>Szabó Marianna</a:t>
            </a:r>
            <a:br>
              <a:rPr lang="hu-HU" dirty="0"/>
            </a:br>
            <a:r>
              <a:rPr lang="hu-HU" dirty="0"/>
              <a:t>2025. </a:t>
            </a:r>
            <a:r>
              <a:rPr lang="hu-HU"/>
              <a:t>november 14.</a:t>
            </a:r>
            <a:endParaRPr lang="hu-HU" dirty="0"/>
          </a:p>
        </p:txBody>
      </p:sp>
      <p:pic>
        <p:nvPicPr>
          <p:cNvPr id="6" name="Kép 5" descr="A képen szöveg, Grafika, Betűtípus, embléma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7D275C9E-DBDD-921F-7222-C86ED33742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5251" y="3319498"/>
            <a:ext cx="1890749" cy="1477328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28D16C40-9888-F4EF-0107-4481FF9F8E0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663980" y="3319498"/>
            <a:ext cx="1444113" cy="1477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4734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lin ang="5400000" scaled="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CD9F667-D67C-B4DB-B745-95224C5ECE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8" name="Group 227">
            <a:extLst>
              <a:ext uri="{FF2B5EF4-FFF2-40B4-BE49-F238E27FC236}">
                <a16:creationId xmlns:a16="http://schemas.microsoft.com/office/drawing/2014/main" id="{2BFDEBE4-6D0B-4E32-A69A-1079C7FEFC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225" name="Freeform 11">
              <a:extLst>
                <a:ext uri="{FF2B5EF4-FFF2-40B4-BE49-F238E27FC236}">
                  <a16:creationId xmlns:a16="http://schemas.microsoft.com/office/drawing/2014/main" id="{FB518B7F-CF48-433C-AA57-157C34E0A7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226" name="Freeform 12">
              <a:extLst>
                <a:ext uri="{FF2B5EF4-FFF2-40B4-BE49-F238E27FC236}">
                  <a16:creationId xmlns:a16="http://schemas.microsoft.com/office/drawing/2014/main" id="{FB9EFC3A-D719-4FB9-87E7-57474CF378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227" name="Freeform 13">
              <a:extLst>
                <a:ext uri="{FF2B5EF4-FFF2-40B4-BE49-F238E27FC236}">
                  <a16:creationId xmlns:a16="http://schemas.microsoft.com/office/drawing/2014/main" id="{769DD491-3671-490F-9667-07966605EB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241" name="Freeform 14">
              <a:extLst>
                <a:ext uri="{FF2B5EF4-FFF2-40B4-BE49-F238E27FC236}">
                  <a16:creationId xmlns:a16="http://schemas.microsoft.com/office/drawing/2014/main" id="{413D25D0-2024-4EDB-89BC-FA05840FC4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255" name="Freeform 15">
              <a:extLst>
                <a:ext uri="{FF2B5EF4-FFF2-40B4-BE49-F238E27FC236}">
                  <a16:creationId xmlns:a16="http://schemas.microsoft.com/office/drawing/2014/main" id="{A78977A8-2616-4955-9EEA-492AF32729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257" name="Freeform 16">
              <a:extLst>
                <a:ext uri="{FF2B5EF4-FFF2-40B4-BE49-F238E27FC236}">
                  <a16:creationId xmlns:a16="http://schemas.microsoft.com/office/drawing/2014/main" id="{78792ECD-F490-4F4E-8689-08022983BC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259" name="Freeform 17">
              <a:extLst>
                <a:ext uri="{FF2B5EF4-FFF2-40B4-BE49-F238E27FC236}">
                  <a16:creationId xmlns:a16="http://schemas.microsoft.com/office/drawing/2014/main" id="{DAD6871B-0976-4ED8-A9FD-F7991F8AE4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260" name="Freeform 18">
              <a:extLst>
                <a:ext uri="{FF2B5EF4-FFF2-40B4-BE49-F238E27FC236}">
                  <a16:creationId xmlns:a16="http://schemas.microsoft.com/office/drawing/2014/main" id="{777FAA8B-359C-4F5E-820A-E288A290B0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261" name="Freeform 19">
              <a:extLst>
                <a:ext uri="{FF2B5EF4-FFF2-40B4-BE49-F238E27FC236}">
                  <a16:creationId xmlns:a16="http://schemas.microsoft.com/office/drawing/2014/main" id="{99321D8C-E7E5-414A-9567-99134586B8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262" name="Freeform 20">
              <a:extLst>
                <a:ext uri="{FF2B5EF4-FFF2-40B4-BE49-F238E27FC236}">
                  <a16:creationId xmlns:a16="http://schemas.microsoft.com/office/drawing/2014/main" id="{51561177-2C59-4E28-A7B2-FA020FC6B7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263" name="Freeform 21">
              <a:extLst>
                <a:ext uri="{FF2B5EF4-FFF2-40B4-BE49-F238E27FC236}">
                  <a16:creationId xmlns:a16="http://schemas.microsoft.com/office/drawing/2014/main" id="{CA379383-3FCE-468C-BE8C-F7A0AC443B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264" name="Freeform 22">
              <a:extLst>
                <a:ext uri="{FF2B5EF4-FFF2-40B4-BE49-F238E27FC236}">
                  <a16:creationId xmlns:a16="http://schemas.microsoft.com/office/drawing/2014/main" id="{600C78B7-5559-45D1-8AE1-D738BD5F60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</p:grpSp>
      <p:grpSp>
        <p:nvGrpSpPr>
          <p:cNvPr id="242" name="Group 241">
            <a:extLst>
              <a:ext uri="{FF2B5EF4-FFF2-40B4-BE49-F238E27FC236}">
                <a16:creationId xmlns:a16="http://schemas.microsoft.com/office/drawing/2014/main" id="{5FFD28A6-B7DD-492C-9E44-04298154A6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157"/>
            <a:ext cx="2356675" cy="6853096"/>
            <a:chOff x="6627813" y="195610"/>
            <a:chExt cx="1952625" cy="5678141"/>
          </a:xfrm>
        </p:grpSpPr>
        <p:sp>
          <p:nvSpPr>
            <p:cNvPr id="265" name="Freeform 27">
              <a:extLst>
                <a:ext uri="{FF2B5EF4-FFF2-40B4-BE49-F238E27FC236}">
                  <a16:creationId xmlns:a16="http://schemas.microsoft.com/office/drawing/2014/main" id="{92DEDB78-8E53-46D3-B73D-7295C24312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5610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266" name="Freeform 28">
              <a:extLst>
                <a:ext uri="{FF2B5EF4-FFF2-40B4-BE49-F238E27FC236}">
                  <a16:creationId xmlns:a16="http://schemas.microsoft.com/office/drawing/2014/main" id="{9ADA7734-AC5B-484F-B69D-5BDD9FC16D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267" name="Freeform 29">
              <a:extLst>
                <a:ext uri="{FF2B5EF4-FFF2-40B4-BE49-F238E27FC236}">
                  <a16:creationId xmlns:a16="http://schemas.microsoft.com/office/drawing/2014/main" id="{33FC58F8-ABC3-4351-A1A0-42D73D3A38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268" name="Freeform 30">
              <a:extLst>
                <a:ext uri="{FF2B5EF4-FFF2-40B4-BE49-F238E27FC236}">
                  <a16:creationId xmlns:a16="http://schemas.microsoft.com/office/drawing/2014/main" id="{DA14CDF0-30C6-412F-9A45-97B22D9116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269" name="Freeform 31">
              <a:extLst>
                <a:ext uri="{FF2B5EF4-FFF2-40B4-BE49-F238E27FC236}">
                  <a16:creationId xmlns:a16="http://schemas.microsoft.com/office/drawing/2014/main" id="{86C395E9-5522-4CCC-84DA-CEDB0DFBE0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270" name="Freeform 32">
              <a:extLst>
                <a:ext uri="{FF2B5EF4-FFF2-40B4-BE49-F238E27FC236}">
                  <a16:creationId xmlns:a16="http://schemas.microsoft.com/office/drawing/2014/main" id="{C7521959-0DFD-4BD9-A1F6-2045C0FEBC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271" name="Freeform 33">
              <a:extLst>
                <a:ext uri="{FF2B5EF4-FFF2-40B4-BE49-F238E27FC236}">
                  <a16:creationId xmlns:a16="http://schemas.microsoft.com/office/drawing/2014/main" id="{2A6FFD27-E352-40A7-A517-F6A6E5BE6E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272" name="Freeform 34">
              <a:extLst>
                <a:ext uri="{FF2B5EF4-FFF2-40B4-BE49-F238E27FC236}">
                  <a16:creationId xmlns:a16="http://schemas.microsoft.com/office/drawing/2014/main" id="{F3D6C508-E830-43F2-A588-D0E739753E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273" name="Freeform 35">
              <a:extLst>
                <a:ext uri="{FF2B5EF4-FFF2-40B4-BE49-F238E27FC236}">
                  <a16:creationId xmlns:a16="http://schemas.microsoft.com/office/drawing/2014/main" id="{3C7FB8AA-F34F-4A6D-BFD9-1AC5FEF687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274" name="Freeform 36">
              <a:extLst>
                <a:ext uri="{FF2B5EF4-FFF2-40B4-BE49-F238E27FC236}">
                  <a16:creationId xmlns:a16="http://schemas.microsoft.com/office/drawing/2014/main" id="{30475DE6-8AFA-4C6C-9A13-529845D4E9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275" name="Freeform 37">
              <a:extLst>
                <a:ext uri="{FF2B5EF4-FFF2-40B4-BE49-F238E27FC236}">
                  <a16:creationId xmlns:a16="http://schemas.microsoft.com/office/drawing/2014/main" id="{5DA0DA49-B8A7-4D74-B566-415AF761AE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276" name="Freeform 38">
              <a:extLst>
                <a:ext uri="{FF2B5EF4-FFF2-40B4-BE49-F238E27FC236}">
                  <a16:creationId xmlns:a16="http://schemas.microsoft.com/office/drawing/2014/main" id="{F28724B4-2FDD-43D2-9E97-2A7CAC846D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</p:grpSp>
      <p:sp>
        <p:nvSpPr>
          <p:cNvPr id="256" name="Rectangle 255">
            <a:extLst>
              <a:ext uri="{FF2B5EF4-FFF2-40B4-BE49-F238E27FC236}">
                <a16:creationId xmlns:a16="http://schemas.microsoft.com/office/drawing/2014/main" id="{1AA71026-F7BC-4FE2-AE4B-AAF2AD4F05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hu-HU"/>
          </a:p>
        </p:txBody>
      </p:sp>
      <p:sp>
        <p:nvSpPr>
          <p:cNvPr id="258" name="Freeform 11">
            <a:extLst>
              <a:ext uri="{FF2B5EF4-FFF2-40B4-BE49-F238E27FC236}">
                <a16:creationId xmlns:a16="http://schemas.microsoft.com/office/drawing/2014/main" id="{C23F13B8-94FF-42D1-AAC0-06B353B045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hu-HU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A5AFF946-CBA2-29B2-39CB-D057080E13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7670" y="624110"/>
            <a:ext cx="4038876" cy="1280890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700" b="1"/>
              <a:t>A sérült fiatalok esélyegyenlőségéért</a:t>
            </a:r>
            <a:endParaRPr lang="en-US" sz="2700" dirty="0"/>
          </a:p>
        </p:txBody>
      </p:sp>
      <p:sp>
        <p:nvSpPr>
          <p:cNvPr id="112" name="Content Placeholder 11">
            <a:extLst>
              <a:ext uri="{FF2B5EF4-FFF2-40B4-BE49-F238E27FC236}">
                <a16:creationId xmlns:a16="http://schemas.microsoft.com/office/drawing/2014/main" id="{46D590A3-077D-43B1-2CF9-CB4798083A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352396" y="2119548"/>
            <a:ext cx="3216905" cy="3777622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Hazai </a:t>
            </a:r>
            <a:r>
              <a:rPr lang="en-US" dirty="0" err="1">
                <a:solidFill>
                  <a:srgbClr val="000000"/>
                </a:solidFill>
              </a:rPr>
              <a:t>és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nemzetközi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bowlingsikerek</a:t>
            </a:r>
            <a:endParaRPr lang="en-US" dirty="0">
              <a:solidFill>
                <a:srgbClr val="000000"/>
              </a:solidFill>
            </a:endParaRPr>
          </a:p>
          <a:p>
            <a:r>
              <a:rPr lang="en-US" dirty="0">
                <a:solidFill>
                  <a:srgbClr val="000000"/>
                </a:solidFill>
              </a:rPr>
              <a:t>Integráció </a:t>
            </a:r>
            <a:r>
              <a:rPr lang="en-US" dirty="0" err="1">
                <a:solidFill>
                  <a:srgbClr val="000000"/>
                </a:solidFill>
              </a:rPr>
              <a:t>és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elfogadás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támogatása</a:t>
            </a:r>
            <a:endParaRPr lang="en-US" dirty="0">
              <a:solidFill>
                <a:srgbClr val="000000"/>
              </a:solidFill>
            </a:endParaRPr>
          </a:p>
          <a:p>
            <a:r>
              <a:rPr lang="en-US" dirty="0" err="1">
                <a:solidFill>
                  <a:srgbClr val="000000"/>
                </a:solidFill>
              </a:rPr>
              <a:t>Közös</a:t>
            </a:r>
            <a:r>
              <a:rPr lang="en-US" dirty="0">
                <a:solidFill>
                  <a:srgbClr val="000000"/>
                </a:solidFill>
              </a:rPr>
              <a:t> sport- </a:t>
            </a:r>
            <a:r>
              <a:rPr lang="en-US" dirty="0" err="1">
                <a:solidFill>
                  <a:srgbClr val="000000"/>
                </a:solidFill>
              </a:rPr>
              <a:t>és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szabadidős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programok</a:t>
            </a:r>
            <a:endParaRPr lang="en-US" dirty="0">
              <a:solidFill>
                <a:srgbClr val="000000"/>
              </a:solidFill>
            </a:endParaRPr>
          </a:p>
          <a:p>
            <a:r>
              <a:rPr lang="en-US" dirty="0" err="1">
                <a:solidFill>
                  <a:srgbClr val="000000"/>
                </a:solidFill>
              </a:rPr>
              <a:t>Együttműködés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iskolákkal</a:t>
            </a:r>
            <a:r>
              <a:rPr lang="en-US" dirty="0">
                <a:solidFill>
                  <a:srgbClr val="000000"/>
                </a:solidFill>
              </a:rPr>
              <a:t>, </a:t>
            </a:r>
            <a:r>
              <a:rPr lang="en-US" dirty="0" err="1">
                <a:solidFill>
                  <a:srgbClr val="000000"/>
                </a:solidFill>
              </a:rPr>
              <a:t>intézményekkel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4" name="Tartalom helye 5">
            <a:extLst>
              <a:ext uri="{FF2B5EF4-FFF2-40B4-BE49-F238E27FC236}">
                <a16:creationId xmlns:a16="http://schemas.microsoft.com/office/drawing/2014/main" id="{60ECB595-0712-4162-A3A0-1DC9A647685B}"/>
              </a:ext>
            </a:extLst>
          </p:cNvPr>
          <p:cNvPicPr>
            <a:picLocks/>
          </p:cNvPicPr>
          <p:nvPr/>
        </p:nvPicPr>
        <p:blipFill>
          <a:blip r:embed="rId2"/>
          <a:srcRect l="39" r="39"/>
          <a:stretch/>
        </p:blipFill>
        <p:spPr>
          <a:xfrm>
            <a:off x="8664097" y="838300"/>
            <a:ext cx="3060000" cy="2296800"/>
          </a:xfrm>
          <a:prstGeom prst="rect">
            <a:avLst/>
          </a:prstGeom>
        </p:spPr>
      </p:pic>
      <p:pic>
        <p:nvPicPr>
          <p:cNvPr id="5" name="Tartalom helye 5">
            <a:extLst>
              <a:ext uri="{FF2B5EF4-FFF2-40B4-BE49-F238E27FC236}">
                <a16:creationId xmlns:a16="http://schemas.microsoft.com/office/drawing/2014/main" id="{0D05D060-1294-B794-BBD9-557E6C96A69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" r="5"/>
          <a:stretch/>
        </p:blipFill>
        <p:spPr>
          <a:xfrm>
            <a:off x="5532785" y="829879"/>
            <a:ext cx="3060000" cy="2295000"/>
          </a:xfrm>
          <a:prstGeom prst="rect">
            <a:avLst/>
          </a:prstGeom>
        </p:spPr>
      </p:pic>
      <p:pic>
        <p:nvPicPr>
          <p:cNvPr id="7" name="Tartalom helye 27">
            <a:extLst>
              <a:ext uri="{FF2B5EF4-FFF2-40B4-BE49-F238E27FC236}">
                <a16:creationId xmlns:a16="http://schemas.microsoft.com/office/drawing/2014/main" id="{8394BD1C-B14D-B69C-0654-5D76A72F3B8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8664098" y="3423266"/>
            <a:ext cx="3059998" cy="2294551"/>
          </a:xfrm>
          <a:prstGeom prst="rect">
            <a:avLst/>
          </a:prstGeom>
        </p:spPr>
      </p:pic>
      <p:pic>
        <p:nvPicPr>
          <p:cNvPr id="9" name="Tartalom helye 27">
            <a:extLst>
              <a:ext uri="{FF2B5EF4-FFF2-40B4-BE49-F238E27FC236}">
                <a16:creationId xmlns:a16="http://schemas.microsoft.com/office/drawing/2014/main" id="{D896317F-55BD-E529-8C26-A038A79083F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5533492" y="3443368"/>
            <a:ext cx="3058585" cy="2293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2842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lin ang="5400000" scaled="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6CC3BBB-FC39-FC5B-6E4C-DED0412C75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8" name="Group 227">
            <a:extLst>
              <a:ext uri="{FF2B5EF4-FFF2-40B4-BE49-F238E27FC236}">
                <a16:creationId xmlns:a16="http://schemas.microsoft.com/office/drawing/2014/main" id="{DAD52BBF-1D91-4416-BE46-4A84491BDC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229" name="Freeform 11">
              <a:extLst>
                <a:ext uri="{FF2B5EF4-FFF2-40B4-BE49-F238E27FC236}">
                  <a16:creationId xmlns:a16="http://schemas.microsoft.com/office/drawing/2014/main" id="{E856FA20-F55B-488E-8C2F-FE0181D303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230" name="Freeform 12">
              <a:extLst>
                <a:ext uri="{FF2B5EF4-FFF2-40B4-BE49-F238E27FC236}">
                  <a16:creationId xmlns:a16="http://schemas.microsoft.com/office/drawing/2014/main" id="{8FE61DD1-3D58-48C2-BAD7-6C88B5BE12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231" name="Freeform 13">
              <a:extLst>
                <a:ext uri="{FF2B5EF4-FFF2-40B4-BE49-F238E27FC236}">
                  <a16:creationId xmlns:a16="http://schemas.microsoft.com/office/drawing/2014/main" id="{02DC1E03-9136-4493-9DA0-968C055198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232" name="Freeform 14">
              <a:extLst>
                <a:ext uri="{FF2B5EF4-FFF2-40B4-BE49-F238E27FC236}">
                  <a16:creationId xmlns:a16="http://schemas.microsoft.com/office/drawing/2014/main" id="{E12EFE5A-352D-4DAA-A1AB-D407DA2906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233" name="Freeform 15">
              <a:extLst>
                <a:ext uri="{FF2B5EF4-FFF2-40B4-BE49-F238E27FC236}">
                  <a16:creationId xmlns:a16="http://schemas.microsoft.com/office/drawing/2014/main" id="{851CC167-1DE8-4AE5-9DDD-0B892ACE89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234" name="Freeform 16">
              <a:extLst>
                <a:ext uri="{FF2B5EF4-FFF2-40B4-BE49-F238E27FC236}">
                  <a16:creationId xmlns:a16="http://schemas.microsoft.com/office/drawing/2014/main" id="{AEC5A30B-E553-4816-BC93-2B026BF619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235" name="Freeform 17">
              <a:extLst>
                <a:ext uri="{FF2B5EF4-FFF2-40B4-BE49-F238E27FC236}">
                  <a16:creationId xmlns:a16="http://schemas.microsoft.com/office/drawing/2014/main" id="{FBBB7CB8-10F0-4C6E-AA5C-D2BBAE8168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236" name="Freeform 18">
              <a:extLst>
                <a:ext uri="{FF2B5EF4-FFF2-40B4-BE49-F238E27FC236}">
                  <a16:creationId xmlns:a16="http://schemas.microsoft.com/office/drawing/2014/main" id="{AA3EE486-4F47-4152-93F0-47AB9129AD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237" name="Freeform 19">
              <a:extLst>
                <a:ext uri="{FF2B5EF4-FFF2-40B4-BE49-F238E27FC236}">
                  <a16:creationId xmlns:a16="http://schemas.microsoft.com/office/drawing/2014/main" id="{DA094BB7-D2FA-491F-B667-2588CDE59C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238" name="Freeform 20">
              <a:extLst>
                <a:ext uri="{FF2B5EF4-FFF2-40B4-BE49-F238E27FC236}">
                  <a16:creationId xmlns:a16="http://schemas.microsoft.com/office/drawing/2014/main" id="{C85ED5D4-E278-4323-8BB8-A96891FDC3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239" name="Freeform 21">
              <a:extLst>
                <a:ext uri="{FF2B5EF4-FFF2-40B4-BE49-F238E27FC236}">
                  <a16:creationId xmlns:a16="http://schemas.microsoft.com/office/drawing/2014/main" id="{2F1BB854-AF66-4C4F-80EF-18772EAE44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240" name="Freeform 22">
              <a:extLst>
                <a:ext uri="{FF2B5EF4-FFF2-40B4-BE49-F238E27FC236}">
                  <a16:creationId xmlns:a16="http://schemas.microsoft.com/office/drawing/2014/main" id="{DFC11FE8-6CFC-4F28-AD6A-42752C18FA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</p:grpSp>
      <p:grpSp>
        <p:nvGrpSpPr>
          <p:cNvPr id="242" name="Group 241">
            <a:extLst>
              <a:ext uri="{FF2B5EF4-FFF2-40B4-BE49-F238E27FC236}">
                <a16:creationId xmlns:a16="http://schemas.microsoft.com/office/drawing/2014/main" id="{24E8991F-D0F0-40B3-A774-424F762CF3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157"/>
            <a:ext cx="2356675" cy="6853096"/>
            <a:chOff x="6627813" y="195610"/>
            <a:chExt cx="1952625" cy="5678141"/>
          </a:xfrm>
        </p:grpSpPr>
        <p:sp>
          <p:nvSpPr>
            <p:cNvPr id="243" name="Freeform 27">
              <a:extLst>
                <a:ext uri="{FF2B5EF4-FFF2-40B4-BE49-F238E27FC236}">
                  <a16:creationId xmlns:a16="http://schemas.microsoft.com/office/drawing/2014/main" id="{E24FAF75-2CC5-41E0-808B-EBBF7773D0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5610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244" name="Freeform 28">
              <a:extLst>
                <a:ext uri="{FF2B5EF4-FFF2-40B4-BE49-F238E27FC236}">
                  <a16:creationId xmlns:a16="http://schemas.microsoft.com/office/drawing/2014/main" id="{715D8EF2-7706-4E73-9569-4C8A9988A7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245" name="Freeform 29">
              <a:extLst>
                <a:ext uri="{FF2B5EF4-FFF2-40B4-BE49-F238E27FC236}">
                  <a16:creationId xmlns:a16="http://schemas.microsoft.com/office/drawing/2014/main" id="{F87F6EF9-1B43-4DA9-A7F9-4A58AD1B13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246" name="Freeform 30">
              <a:extLst>
                <a:ext uri="{FF2B5EF4-FFF2-40B4-BE49-F238E27FC236}">
                  <a16:creationId xmlns:a16="http://schemas.microsoft.com/office/drawing/2014/main" id="{1BCDFF55-018D-4E96-AC27-479D855611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247" name="Freeform 31">
              <a:extLst>
                <a:ext uri="{FF2B5EF4-FFF2-40B4-BE49-F238E27FC236}">
                  <a16:creationId xmlns:a16="http://schemas.microsoft.com/office/drawing/2014/main" id="{DC583F49-CC8D-4B50-80D0-B2FA96CC46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248" name="Freeform 32">
              <a:extLst>
                <a:ext uri="{FF2B5EF4-FFF2-40B4-BE49-F238E27FC236}">
                  <a16:creationId xmlns:a16="http://schemas.microsoft.com/office/drawing/2014/main" id="{9273F505-C09D-4E6D-80FC-C94A63D66F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249" name="Freeform 33">
              <a:extLst>
                <a:ext uri="{FF2B5EF4-FFF2-40B4-BE49-F238E27FC236}">
                  <a16:creationId xmlns:a16="http://schemas.microsoft.com/office/drawing/2014/main" id="{AC13451E-41C6-471A-AAF6-DB917C0215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250" name="Freeform 34">
              <a:extLst>
                <a:ext uri="{FF2B5EF4-FFF2-40B4-BE49-F238E27FC236}">
                  <a16:creationId xmlns:a16="http://schemas.microsoft.com/office/drawing/2014/main" id="{F1AE4B85-0320-484C-AD19-9721DFD66B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251" name="Freeform 35">
              <a:extLst>
                <a:ext uri="{FF2B5EF4-FFF2-40B4-BE49-F238E27FC236}">
                  <a16:creationId xmlns:a16="http://schemas.microsoft.com/office/drawing/2014/main" id="{FC12064D-85AA-4228-BD88-55400E9D13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252" name="Freeform 36">
              <a:extLst>
                <a:ext uri="{FF2B5EF4-FFF2-40B4-BE49-F238E27FC236}">
                  <a16:creationId xmlns:a16="http://schemas.microsoft.com/office/drawing/2014/main" id="{476C58C1-6063-4310-A29D-B0BD819E7B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253" name="Freeform 37">
              <a:extLst>
                <a:ext uri="{FF2B5EF4-FFF2-40B4-BE49-F238E27FC236}">
                  <a16:creationId xmlns:a16="http://schemas.microsoft.com/office/drawing/2014/main" id="{A03B4EEC-A245-4F50-83FC-E89EB6AF42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254" name="Freeform 38">
              <a:extLst>
                <a:ext uri="{FF2B5EF4-FFF2-40B4-BE49-F238E27FC236}">
                  <a16:creationId xmlns:a16="http://schemas.microsoft.com/office/drawing/2014/main" id="{A65EC584-75DA-44D3-B66E-C9BD05B390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</p:grpSp>
      <p:sp>
        <p:nvSpPr>
          <p:cNvPr id="256" name="Rectangle 255">
            <a:extLst>
              <a:ext uri="{FF2B5EF4-FFF2-40B4-BE49-F238E27FC236}">
                <a16:creationId xmlns:a16="http://schemas.microsoft.com/office/drawing/2014/main" id="{B8C990B9-A8CA-4975-8781-FD10168E1A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hu-HU"/>
          </a:p>
        </p:txBody>
      </p:sp>
      <p:sp>
        <p:nvSpPr>
          <p:cNvPr id="258" name="Freeform 11">
            <a:extLst>
              <a:ext uri="{FF2B5EF4-FFF2-40B4-BE49-F238E27FC236}">
                <a16:creationId xmlns:a16="http://schemas.microsoft.com/office/drawing/2014/main" id="{24F38119-6001-4C8E-A7E6-F4CCF9397D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hu-HU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3BE626F7-3F5E-280A-7F04-58B40F24AC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7669" y="624110"/>
            <a:ext cx="4137059" cy="1280890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700" b="1"/>
              <a:t>Multiplex Magazin a felelős betegtájékoztatásért</a:t>
            </a:r>
            <a:endParaRPr lang="en-US" sz="2700" dirty="0"/>
          </a:p>
        </p:txBody>
      </p:sp>
      <p:sp>
        <p:nvSpPr>
          <p:cNvPr id="112" name="Content Placeholder 11">
            <a:extLst>
              <a:ext uri="{FF2B5EF4-FFF2-40B4-BE49-F238E27FC236}">
                <a16:creationId xmlns:a16="http://schemas.microsoft.com/office/drawing/2014/main" id="{DBB2F069-6F53-7023-62AC-DAA014F8CE9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683956" y="2133600"/>
            <a:ext cx="3539312" cy="3777622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1600" dirty="0">
                <a:solidFill>
                  <a:srgbClr val="000000"/>
                </a:solidFill>
              </a:rPr>
              <a:t>A BMSM a</a:t>
            </a:r>
            <a:r>
              <a:rPr lang="hu-HU" sz="1600" dirty="0">
                <a:solidFill>
                  <a:srgbClr val="000000"/>
                </a:solidFill>
              </a:rPr>
              <a:t>z országos</a:t>
            </a:r>
            <a:r>
              <a:rPr lang="en-US" sz="1600" dirty="0">
                <a:solidFill>
                  <a:srgbClr val="000000"/>
                </a:solidFill>
              </a:rPr>
              <a:t> Multiplex </a:t>
            </a:r>
            <a:r>
              <a:rPr lang="en-US" sz="1600" dirty="0" err="1">
                <a:solidFill>
                  <a:srgbClr val="000000"/>
                </a:solidFill>
              </a:rPr>
              <a:t>Magazin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err="1">
                <a:solidFill>
                  <a:srgbClr val="000000"/>
                </a:solidFill>
              </a:rPr>
              <a:t>felelős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err="1">
                <a:solidFill>
                  <a:srgbClr val="000000"/>
                </a:solidFill>
              </a:rPr>
              <a:t>kiadója</a:t>
            </a:r>
            <a:endParaRPr lang="en-US" sz="1600" dirty="0">
              <a:solidFill>
                <a:srgbClr val="000000"/>
              </a:solidFill>
            </a:endParaRPr>
          </a:p>
          <a:p>
            <a:r>
              <a:rPr lang="en-US" sz="1600" dirty="0" err="1">
                <a:solidFill>
                  <a:srgbClr val="000000"/>
                </a:solidFill>
              </a:rPr>
              <a:t>Hiteles</a:t>
            </a:r>
            <a:r>
              <a:rPr lang="en-US" sz="1600" dirty="0">
                <a:solidFill>
                  <a:srgbClr val="000000"/>
                </a:solidFill>
              </a:rPr>
              <a:t>, </a:t>
            </a:r>
            <a:r>
              <a:rPr lang="en-US" sz="1600" dirty="0" err="1">
                <a:solidFill>
                  <a:srgbClr val="000000"/>
                </a:solidFill>
              </a:rPr>
              <a:t>közérthető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err="1">
                <a:solidFill>
                  <a:srgbClr val="000000"/>
                </a:solidFill>
              </a:rPr>
              <a:t>egészségkommunikáció</a:t>
            </a:r>
            <a:endParaRPr lang="en-US" sz="1600" dirty="0">
              <a:solidFill>
                <a:srgbClr val="000000"/>
              </a:solidFill>
            </a:endParaRPr>
          </a:p>
          <a:p>
            <a:r>
              <a:rPr lang="en-US" sz="1600" dirty="0" err="1">
                <a:solidFill>
                  <a:srgbClr val="000000"/>
                </a:solidFill>
              </a:rPr>
              <a:t>Betegedukáció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err="1">
                <a:solidFill>
                  <a:srgbClr val="000000"/>
                </a:solidFill>
              </a:rPr>
              <a:t>és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err="1">
                <a:solidFill>
                  <a:srgbClr val="000000"/>
                </a:solidFill>
              </a:rPr>
              <a:t>szemléletformálás</a:t>
            </a:r>
            <a:endParaRPr lang="en-US" sz="1600" dirty="0">
              <a:solidFill>
                <a:srgbClr val="000000"/>
              </a:solidFill>
            </a:endParaRPr>
          </a:p>
        </p:txBody>
      </p:sp>
      <p:pic>
        <p:nvPicPr>
          <p:cNvPr id="11" name="Tartalom helye 5">
            <a:extLst>
              <a:ext uri="{FF2B5EF4-FFF2-40B4-BE49-F238E27FC236}">
                <a16:creationId xmlns:a16="http://schemas.microsoft.com/office/drawing/2014/main" id="{A0CBEE83-8DA9-36AC-0285-269252BEB3D1}"/>
              </a:ext>
            </a:extLst>
          </p:cNvPr>
          <p:cNvPicPr>
            <a:picLocks/>
          </p:cNvPicPr>
          <p:nvPr/>
        </p:nvPicPr>
        <p:blipFill>
          <a:blip r:embed="rId2"/>
          <a:srcRect l="43" r="43"/>
          <a:stretch/>
        </p:blipFill>
        <p:spPr>
          <a:xfrm>
            <a:off x="8664097" y="838300"/>
            <a:ext cx="3060000" cy="2296800"/>
          </a:xfrm>
          <a:prstGeom prst="rect">
            <a:avLst/>
          </a:prstGeom>
        </p:spPr>
      </p:pic>
      <p:pic>
        <p:nvPicPr>
          <p:cNvPr id="12" name="Tartalom helye 5">
            <a:extLst>
              <a:ext uri="{FF2B5EF4-FFF2-40B4-BE49-F238E27FC236}">
                <a16:creationId xmlns:a16="http://schemas.microsoft.com/office/drawing/2014/main" id="{25E06628-6B4A-4E46-A106-E5D5E5D53DC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533084" y="850802"/>
            <a:ext cx="3060000" cy="2295000"/>
          </a:xfrm>
          <a:prstGeom prst="rect">
            <a:avLst/>
          </a:prstGeom>
        </p:spPr>
      </p:pic>
      <p:pic>
        <p:nvPicPr>
          <p:cNvPr id="13" name="Tartalom helye 27">
            <a:extLst>
              <a:ext uri="{FF2B5EF4-FFF2-40B4-BE49-F238E27FC236}">
                <a16:creationId xmlns:a16="http://schemas.microsoft.com/office/drawing/2014/main" id="{6D6C4DC8-1722-37DE-0655-81912C6B993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8664097" y="3423487"/>
            <a:ext cx="3060000" cy="2294109"/>
          </a:xfrm>
          <a:prstGeom prst="rect">
            <a:avLst/>
          </a:prstGeom>
        </p:spPr>
      </p:pic>
      <p:pic>
        <p:nvPicPr>
          <p:cNvPr id="14" name="Tartalom helye 27">
            <a:extLst>
              <a:ext uri="{FF2B5EF4-FFF2-40B4-BE49-F238E27FC236}">
                <a16:creationId xmlns:a16="http://schemas.microsoft.com/office/drawing/2014/main" id="{D1E724C7-EE9E-5871-748C-2E84B23F9EF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5533760" y="3443569"/>
            <a:ext cx="3058049" cy="2293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57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lin ang="5400000" scaled="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F9FA216-252D-C8A1-0968-BAD6998B1E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3" name="Group 192">
            <a:extLst>
              <a:ext uri="{FF2B5EF4-FFF2-40B4-BE49-F238E27FC236}">
                <a16:creationId xmlns:a16="http://schemas.microsoft.com/office/drawing/2014/main" id="{153C3DEC-8D6D-53BA-F36B-C6F7090CCC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194" name="Freeform 11">
              <a:extLst>
                <a:ext uri="{FF2B5EF4-FFF2-40B4-BE49-F238E27FC236}">
                  <a16:creationId xmlns:a16="http://schemas.microsoft.com/office/drawing/2014/main" id="{63426779-79C4-6050-6A55-64FD3F834C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195" name="Freeform 12">
              <a:extLst>
                <a:ext uri="{FF2B5EF4-FFF2-40B4-BE49-F238E27FC236}">
                  <a16:creationId xmlns:a16="http://schemas.microsoft.com/office/drawing/2014/main" id="{BC86DE2A-CF77-F4A5-8F42-BB1CF71F86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196" name="Freeform 13">
              <a:extLst>
                <a:ext uri="{FF2B5EF4-FFF2-40B4-BE49-F238E27FC236}">
                  <a16:creationId xmlns:a16="http://schemas.microsoft.com/office/drawing/2014/main" id="{0E3E221B-291D-E3A6-D682-7812DBBB8C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197" name="Freeform 14">
              <a:extLst>
                <a:ext uri="{FF2B5EF4-FFF2-40B4-BE49-F238E27FC236}">
                  <a16:creationId xmlns:a16="http://schemas.microsoft.com/office/drawing/2014/main" id="{51D92390-86FF-2CEE-9EE8-47242EA3F3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198" name="Freeform 15">
              <a:extLst>
                <a:ext uri="{FF2B5EF4-FFF2-40B4-BE49-F238E27FC236}">
                  <a16:creationId xmlns:a16="http://schemas.microsoft.com/office/drawing/2014/main" id="{2FD17897-946A-C7E1-61AF-277E5B0D59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199" name="Freeform 16">
              <a:extLst>
                <a:ext uri="{FF2B5EF4-FFF2-40B4-BE49-F238E27FC236}">
                  <a16:creationId xmlns:a16="http://schemas.microsoft.com/office/drawing/2014/main" id="{35363C79-FA32-8CDB-27A6-9DC24DFED1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200" name="Freeform 17">
              <a:extLst>
                <a:ext uri="{FF2B5EF4-FFF2-40B4-BE49-F238E27FC236}">
                  <a16:creationId xmlns:a16="http://schemas.microsoft.com/office/drawing/2014/main" id="{D9F5C335-0AF7-8400-0569-00C22B7255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201" name="Freeform 18">
              <a:extLst>
                <a:ext uri="{FF2B5EF4-FFF2-40B4-BE49-F238E27FC236}">
                  <a16:creationId xmlns:a16="http://schemas.microsoft.com/office/drawing/2014/main" id="{D0C630C1-CE38-8547-70A1-18F90F85F1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202" name="Freeform 19">
              <a:extLst>
                <a:ext uri="{FF2B5EF4-FFF2-40B4-BE49-F238E27FC236}">
                  <a16:creationId xmlns:a16="http://schemas.microsoft.com/office/drawing/2014/main" id="{A632FE33-AF0D-161D-92AA-EFDE36CACF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203" name="Freeform 20">
              <a:extLst>
                <a:ext uri="{FF2B5EF4-FFF2-40B4-BE49-F238E27FC236}">
                  <a16:creationId xmlns:a16="http://schemas.microsoft.com/office/drawing/2014/main" id="{A673AE8C-4E13-E6E3-9C7E-E2EB1F9654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204" name="Freeform 21">
              <a:extLst>
                <a:ext uri="{FF2B5EF4-FFF2-40B4-BE49-F238E27FC236}">
                  <a16:creationId xmlns:a16="http://schemas.microsoft.com/office/drawing/2014/main" id="{BED16BF3-801B-6FE2-9F92-4E5B19A42B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205" name="Freeform 22">
              <a:extLst>
                <a:ext uri="{FF2B5EF4-FFF2-40B4-BE49-F238E27FC236}">
                  <a16:creationId xmlns:a16="http://schemas.microsoft.com/office/drawing/2014/main" id="{B55CD7FA-C400-9F99-81FB-55A8BC5293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</p:grpSp>
      <p:grpSp>
        <p:nvGrpSpPr>
          <p:cNvPr id="207" name="Group 206">
            <a:extLst>
              <a:ext uri="{FF2B5EF4-FFF2-40B4-BE49-F238E27FC236}">
                <a16:creationId xmlns:a16="http://schemas.microsoft.com/office/drawing/2014/main" id="{54C38A93-A534-A667-F67D-94E4F7A1F2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157"/>
            <a:ext cx="2356675" cy="6853096"/>
            <a:chOff x="6627813" y="195610"/>
            <a:chExt cx="1952625" cy="5678141"/>
          </a:xfrm>
        </p:grpSpPr>
        <p:sp>
          <p:nvSpPr>
            <p:cNvPr id="208" name="Freeform 27">
              <a:extLst>
                <a:ext uri="{FF2B5EF4-FFF2-40B4-BE49-F238E27FC236}">
                  <a16:creationId xmlns:a16="http://schemas.microsoft.com/office/drawing/2014/main" id="{C06653AD-6843-17AC-587A-84E6C69977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5610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209" name="Freeform 28">
              <a:extLst>
                <a:ext uri="{FF2B5EF4-FFF2-40B4-BE49-F238E27FC236}">
                  <a16:creationId xmlns:a16="http://schemas.microsoft.com/office/drawing/2014/main" id="{C2F25325-A6D5-5676-1918-6F1B9C1F68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210" name="Freeform 29">
              <a:extLst>
                <a:ext uri="{FF2B5EF4-FFF2-40B4-BE49-F238E27FC236}">
                  <a16:creationId xmlns:a16="http://schemas.microsoft.com/office/drawing/2014/main" id="{9F207666-EE27-77F5-A15C-3F5811EF7D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211" name="Freeform 30">
              <a:extLst>
                <a:ext uri="{FF2B5EF4-FFF2-40B4-BE49-F238E27FC236}">
                  <a16:creationId xmlns:a16="http://schemas.microsoft.com/office/drawing/2014/main" id="{286245B4-4C82-681E-C137-C662106606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212" name="Freeform 31">
              <a:extLst>
                <a:ext uri="{FF2B5EF4-FFF2-40B4-BE49-F238E27FC236}">
                  <a16:creationId xmlns:a16="http://schemas.microsoft.com/office/drawing/2014/main" id="{59FD720D-D833-F7B8-68B0-F2A471B9EA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213" name="Freeform 32">
              <a:extLst>
                <a:ext uri="{FF2B5EF4-FFF2-40B4-BE49-F238E27FC236}">
                  <a16:creationId xmlns:a16="http://schemas.microsoft.com/office/drawing/2014/main" id="{FBFE884B-C802-D91E-156C-056B2D953E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214" name="Freeform 33">
              <a:extLst>
                <a:ext uri="{FF2B5EF4-FFF2-40B4-BE49-F238E27FC236}">
                  <a16:creationId xmlns:a16="http://schemas.microsoft.com/office/drawing/2014/main" id="{0E151369-63D6-B4A6-05A0-4AC47D1CD4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215" name="Freeform 34">
              <a:extLst>
                <a:ext uri="{FF2B5EF4-FFF2-40B4-BE49-F238E27FC236}">
                  <a16:creationId xmlns:a16="http://schemas.microsoft.com/office/drawing/2014/main" id="{11B7F53F-1264-D659-9538-C9AC78EFED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216" name="Freeform 35">
              <a:extLst>
                <a:ext uri="{FF2B5EF4-FFF2-40B4-BE49-F238E27FC236}">
                  <a16:creationId xmlns:a16="http://schemas.microsoft.com/office/drawing/2014/main" id="{0EBF8A03-CAD6-98CB-B41F-21F90D8495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217" name="Freeform 36">
              <a:extLst>
                <a:ext uri="{FF2B5EF4-FFF2-40B4-BE49-F238E27FC236}">
                  <a16:creationId xmlns:a16="http://schemas.microsoft.com/office/drawing/2014/main" id="{06FCC83C-03C1-19CF-943B-3B1CE5C486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218" name="Freeform 37">
              <a:extLst>
                <a:ext uri="{FF2B5EF4-FFF2-40B4-BE49-F238E27FC236}">
                  <a16:creationId xmlns:a16="http://schemas.microsoft.com/office/drawing/2014/main" id="{925FA3F1-EEE7-31AF-7B33-1F9D7B2646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219" name="Freeform 38">
              <a:extLst>
                <a:ext uri="{FF2B5EF4-FFF2-40B4-BE49-F238E27FC236}">
                  <a16:creationId xmlns:a16="http://schemas.microsoft.com/office/drawing/2014/main" id="{757831C2-05C1-3ECA-18F8-F646699172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</p:grpSp>
      <p:sp>
        <p:nvSpPr>
          <p:cNvPr id="221" name="Rectangle 220">
            <a:extLst>
              <a:ext uri="{FF2B5EF4-FFF2-40B4-BE49-F238E27FC236}">
                <a16:creationId xmlns:a16="http://schemas.microsoft.com/office/drawing/2014/main" id="{3448C1A4-B454-772A-8AC4-EF6FFAEB87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hu-HU"/>
          </a:p>
        </p:txBody>
      </p:sp>
      <p:sp>
        <p:nvSpPr>
          <p:cNvPr id="223" name="Freeform 11">
            <a:extLst>
              <a:ext uri="{FF2B5EF4-FFF2-40B4-BE49-F238E27FC236}">
                <a16:creationId xmlns:a16="http://schemas.microsoft.com/office/drawing/2014/main" id="{04332345-A217-3A5D-973E-800475AEA2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hu-HU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12287ABC-8F54-99A6-A667-DBD4DBF5CC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7669" y="624110"/>
            <a:ext cx="4137059" cy="1280890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</a:pPr>
            <a:r>
              <a:rPr lang="hu-HU" sz="2700" b="1" dirty="0"/>
              <a:t>Nemzetközi kapcsolatok</a:t>
            </a:r>
            <a:endParaRPr lang="en-US" sz="2700" dirty="0"/>
          </a:p>
        </p:txBody>
      </p:sp>
      <p:sp>
        <p:nvSpPr>
          <p:cNvPr id="112" name="Content Placeholder 11">
            <a:extLst>
              <a:ext uri="{FF2B5EF4-FFF2-40B4-BE49-F238E27FC236}">
                <a16:creationId xmlns:a16="http://schemas.microsoft.com/office/drawing/2014/main" id="{25BE550B-AA66-D9D3-673C-F053997BC6F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333727" y="2119548"/>
            <a:ext cx="3411489" cy="3777622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hu-HU" dirty="0"/>
              <a:t>Testvértelepülési és nemzetközi civil együttműködések</a:t>
            </a:r>
          </a:p>
          <a:p>
            <a:r>
              <a:rPr lang="hu-HU" dirty="0"/>
              <a:t>Konferenciarészvétel, jó gyakorlatok megosztása</a:t>
            </a:r>
          </a:p>
          <a:p>
            <a:r>
              <a:rPr lang="hu-HU" dirty="0"/>
              <a:t>Kapcsolatépítés, tapasztalatcsere, inspiráció</a:t>
            </a:r>
          </a:p>
        </p:txBody>
      </p:sp>
      <p:pic>
        <p:nvPicPr>
          <p:cNvPr id="4" name="Tartalom helye 5">
            <a:extLst>
              <a:ext uri="{FF2B5EF4-FFF2-40B4-BE49-F238E27FC236}">
                <a16:creationId xmlns:a16="http://schemas.microsoft.com/office/drawing/2014/main" id="{39665B93-FDF3-56C7-F0CC-B992129B46F0}"/>
              </a:ext>
            </a:extLst>
          </p:cNvPr>
          <p:cNvPicPr>
            <a:picLocks/>
          </p:cNvPicPr>
          <p:nvPr/>
        </p:nvPicPr>
        <p:blipFill>
          <a:blip r:embed="rId2"/>
          <a:srcRect l="39" r="39"/>
          <a:stretch/>
        </p:blipFill>
        <p:spPr>
          <a:xfrm>
            <a:off x="8664097" y="838300"/>
            <a:ext cx="3060000" cy="2296800"/>
          </a:xfrm>
          <a:prstGeom prst="rect">
            <a:avLst/>
          </a:prstGeom>
        </p:spPr>
      </p:pic>
      <p:pic>
        <p:nvPicPr>
          <p:cNvPr id="5" name="Tartalom helye 5">
            <a:extLst>
              <a:ext uri="{FF2B5EF4-FFF2-40B4-BE49-F238E27FC236}">
                <a16:creationId xmlns:a16="http://schemas.microsoft.com/office/drawing/2014/main" id="{D82B44E2-E007-DE96-9794-4A1A0A08CFC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533484" y="829879"/>
            <a:ext cx="3058601" cy="2295000"/>
          </a:xfrm>
          <a:prstGeom prst="rect">
            <a:avLst/>
          </a:prstGeom>
        </p:spPr>
      </p:pic>
      <p:pic>
        <p:nvPicPr>
          <p:cNvPr id="7" name="Tartalom helye 27">
            <a:extLst>
              <a:ext uri="{FF2B5EF4-FFF2-40B4-BE49-F238E27FC236}">
                <a16:creationId xmlns:a16="http://schemas.microsoft.com/office/drawing/2014/main" id="{66FCB130-FBFB-4110-4F89-E35D0F93D05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8664097" y="3423042"/>
            <a:ext cx="3060000" cy="2295000"/>
          </a:xfrm>
          <a:prstGeom prst="rect">
            <a:avLst/>
          </a:prstGeom>
        </p:spPr>
      </p:pic>
      <p:pic>
        <p:nvPicPr>
          <p:cNvPr id="9" name="Tartalom helye 27">
            <a:extLst>
              <a:ext uri="{FF2B5EF4-FFF2-40B4-BE49-F238E27FC236}">
                <a16:creationId xmlns:a16="http://schemas.microsoft.com/office/drawing/2014/main" id="{5D00563E-8A37-1DEE-BE17-D9869636592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5533263" y="3443062"/>
            <a:ext cx="3059043" cy="2294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2223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B91D101-B86C-7FBB-FD11-1D19E565BF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EB4AC66-6DA5-4ACF-DEE2-532505BD00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998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5D0A7CEA-6EED-0D17-B9DF-D8823C51F5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6019" y="942108"/>
            <a:ext cx="3256550" cy="4969113"/>
          </a:xfrm>
        </p:spPr>
        <p:txBody>
          <a:bodyPr anchor="ctr">
            <a:normAutofit/>
          </a:bodyPr>
          <a:lstStyle/>
          <a:p>
            <a:r>
              <a:rPr lang="hu-HU" sz="2500" b="1" dirty="0">
                <a:solidFill>
                  <a:schemeClr val="tx2">
                    <a:lumMod val="75000"/>
                  </a:schemeClr>
                </a:solidFill>
              </a:rPr>
              <a:t>Köszönöm figyelmüket!</a:t>
            </a:r>
            <a:endParaRPr lang="hu-HU" sz="25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28C3C1C-7AC7-07A5-3B69-77F88CDB04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hu-HU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FC329D3-418B-72D1-57F7-2B75BD15FE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1871831"/>
            <a:ext cx="0" cy="3200400"/>
          </a:xfrm>
          <a:prstGeom prst="line">
            <a:avLst/>
          </a:prstGeom>
          <a:ln w="158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437E30B-AEE4-4B01-DAF7-713E440A6A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6009967" y="0"/>
            <a:ext cx="6176982" cy="6853245"/>
            <a:chOff x="2487613" y="285750"/>
            <a:chExt cx="2428876" cy="5654676"/>
          </a:xfrm>
          <a:solidFill>
            <a:schemeClr val="bg1">
              <a:alpha val="30000"/>
            </a:schemeClr>
          </a:solidFill>
        </p:grpSpPr>
        <p:sp>
          <p:nvSpPr>
            <p:cNvPr id="15" name="Freeform 11">
              <a:extLst>
                <a:ext uri="{FF2B5EF4-FFF2-40B4-BE49-F238E27FC236}">
                  <a16:creationId xmlns:a16="http://schemas.microsoft.com/office/drawing/2014/main" id="{E52CE413-AFE2-2B6E-BA35-BD00DE5C8E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16" name="Freeform 12">
              <a:extLst>
                <a:ext uri="{FF2B5EF4-FFF2-40B4-BE49-F238E27FC236}">
                  <a16:creationId xmlns:a16="http://schemas.microsoft.com/office/drawing/2014/main" id="{636BC489-6B4A-2F70-E53F-6F75D4A8C0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17" name="Freeform 13">
              <a:extLst>
                <a:ext uri="{FF2B5EF4-FFF2-40B4-BE49-F238E27FC236}">
                  <a16:creationId xmlns:a16="http://schemas.microsoft.com/office/drawing/2014/main" id="{DF26078B-F9D8-5DD7-E8B6-BA4BECA2AE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18" name="Freeform 14">
              <a:extLst>
                <a:ext uri="{FF2B5EF4-FFF2-40B4-BE49-F238E27FC236}">
                  <a16:creationId xmlns:a16="http://schemas.microsoft.com/office/drawing/2014/main" id="{832FAC73-2743-A3BB-479F-A3C389FDA3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19" name="Freeform 15">
              <a:extLst>
                <a:ext uri="{FF2B5EF4-FFF2-40B4-BE49-F238E27FC236}">
                  <a16:creationId xmlns:a16="http://schemas.microsoft.com/office/drawing/2014/main" id="{9DFD9298-4CC9-5065-E499-8FEB95E13F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20" name="Freeform 16">
              <a:extLst>
                <a:ext uri="{FF2B5EF4-FFF2-40B4-BE49-F238E27FC236}">
                  <a16:creationId xmlns:a16="http://schemas.microsoft.com/office/drawing/2014/main" id="{77D3AF98-8E4B-5583-A9EC-601F1EDB83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21" name="Freeform 17">
              <a:extLst>
                <a:ext uri="{FF2B5EF4-FFF2-40B4-BE49-F238E27FC236}">
                  <a16:creationId xmlns:a16="http://schemas.microsoft.com/office/drawing/2014/main" id="{4DD4B527-9744-B397-CD5D-2D1E9650F1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22" name="Freeform 18">
              <a:extLst>
                <a:ext uri="{FF2B5EF4-FFF2-40B4-BE49-F238E27FC236}">
                  <a16:creationId xmlns:a16="http://schemas.microsoft.com/office/drawing/2014/main" id="{B4CE1893-1395-EE2A-3910-CF576B4AA4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23" name="Freeform 19">
              <a:extLst>
                <a:ext uri="{FF2B5EF4-FFF2-40B4-BE49-F238E27FC236}">
                  <a16:creationId xmlns:a16="http://schemas.microsoft.com/office/drawing/2014/main" id="{F9EBA307-7410-A587-4E33-3AEB18F2F5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4" y="468286"/>
              <a:ext cx="1768475" cy="4262464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24" name="Freeform 20">
              <a:extLst>
                <a:ext uri="{FF2B5EF4-FFF2-40B4-BE49-F238E27FC236}">
                  <a16:creationId xmlns:a16="http://schemas.microsoft.com/office/drawing/2014/main" id="{C68FFF4C-11B4-1ABB-7C4B-9A0423BD23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25" name="Freeform 21">
              <a:extLst>
                <a:ext uri="{FF2B5EF4-FFF2-40B4-BE49-F238E27FC236}">
                  <a16:creationId xmlns:a16="http://schemas.microsoft.com/office/drawing/2014/main" id="{BDFADACA-6181-7CF0-75CF-C93EACA2AD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26" name="Freeform 22">
              <a:extLst>
                <a:ext uri="{FF2B5EF4-FFF2-40B4-BE49-F238E27FC236}">
                  <a16:creationId xmlns:a16="http://schemas.microsoft.com/office/drawing/2014/main" id="{08CE52AF-A992-C8F1-EACC-F38B9C6805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</p:grp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EDCB19D6-85A5-B83E-38A4-9A831012D5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49062" y="942108"/>
            <a:ext cx="6455549" cy="4969114"/>
          </a:xfrm>
        </p:spPr>
        <p:txBody>
          <a:bodyPr anchor="ctr">
            <a:normAutofit/>
          </a:bodyPr>
          <a:lstStyle/>
          <a:p>
            <a:pPr algn="ctr"/>
            <a:r>
              <a:rPr lang="hu-HU" b="1" dirty="0"/>
              <a:t>Szabó Marianna</a:t>
            </a:r>
            <a:br>
              <a:rPr lang="hu-HU" b="1" dirty="0"/>
            </a:br>
            <a:r>
              <a:rPr lang="hu-HU" b="1" dirty="0">
                <a:hlinkClick r:id="rId2"/>
              </a:rPr>
              <a:t>hszmariann@gmail.com</a:t>
            </a:r>
            <a:br>
              <a:rPr lang="hu-HU" b="1" dirty="0"/>
            </a:br>
            <a:r>
              <a:rPr lang="hu-HU" b="1" dirty="0"/>
              <a:t>0670 409 5991</a:t>
            </a:r>
            <a:br>
              <a:rPr lang="hu-HU" b="1" dirty="0"/>
            </a:br>
            <a:endParaRPr lang="hu-HU" b="1" dirty="0"/>
          </a:p>
          <a:p>
            <a:pPr algn="ctr"/>
            <a:r>
              <a:rPr lang="hu-HU" b="1" dirty="0"/>
              <a:t>Békés Megyei Sclerosis Multiplexes Emberek Közhasznú Szervezete</a:t>
            </a:r>
            <a:br>
              <a:rPr lang="hu-HU" b="1" dirty="0"/>
            </a:br>
            <a:r>
              <a:rPr lang="hu-HU" b="1" dirty="0">
                <a:hlinkClick r:id="rId3"/>
              </a:rPr>
              <a:t>www.bekesmegyeisclerosis.hu</a:t>
            </a:r>
            <a:br>
              <a:rPr lang="hu-HU" b="1" dirty="0"/>
            </a:br>
            <a:endParaRPr lang="hu-HU" b="1" dirty="0"/>
          </a:p>
          <a:p>
            <a:pPr algn="ctr"/>
            <a:r>
              <a:rPr lang="hu-HU" b="1" dirty="0"/>
              <a:t>Dél-alföldi Wellness Egyesület</a:t>
            </a:r>
            <a:br>
              <a:rPr lang="hu-HU" b="1" dirty="0"/>
            </a:br>
            <a:r>
              <a:rPr lang="hu-HU" b="1" dirty="0">
                <a:hlinkClick r:id="rId4"/>
              </a:rPr>
              <a:t>www.aktivdelalfold.hu</a:t>
            </a:r>
            <a:br>
              <a:rPr lang="hu-HU" b="1" dirty="0"/>
            </a:br>
            <a:endParaRPr lang="hu-HU" b="1" dirty="0"/>
          </a:p>
          <a:p>
            <a:endParaRPr lang="hu-HU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72452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7">
            <a:extLst>
              <a:ext uri="{FF2B5EF4-FFF2-40B4-BE49-F238E27FC236}">
                <a16:creationId xmlns:a16="http://schemas.microsoft.com/office/drawing/2014/main" id="{CD306B45-25EE-434D-ABA9-A27B79320C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998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586A156D-2F30-AF0E-40D4-5F97D851AF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6019" y="942108"/>
            <a:ext cx="3256550" cy="4969113"/>
          </a:xfrm>
        </p:spPr>
        <p:txBody>
          <a:bodyPr anchor="ctr">
            <a:normAutofit/>
          </a:bodyPr>
          <a:lstStyle/>
          <a:p>
            <a:r>
              <a:rPr lang="hu-HU" b="1">
                <a:solidFill>
                  <a:schemeClr val="tx2">
                    <a:lumMod val="75000"/>
                  </a:schemeClr>
                </a:solidFill>
              </a:rPr>
              <a:t>Missziónk</a:t>
            </a:r>
            <a:endParaRPr lang="hu-HU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8" name="Rectangle 9">
            <a:extLst>
              <a:ext uri="{FF2B5EF4-FFF2-40B4-BE49-F238E27FC236}">
                <a16:creationId xmlns:a16="http://schemas.microsoft.com/office/drawing/2014/main" id="{0A42F85E-4939-431E-8B4A-EC07C8E0AB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hu-HU"/>
          </a:p>
        </p:txBody>
      </p:sp>
      <p:cxnSp>
        <p:nvCxnSpPr>
          <p:cNvPr id="29" name="Straight Connector 11">
            <a:extLst>
              <a:ext uri="{FF2B5EF4-FFF2-40B4-BE49-F238E27FC236}">
                <a16:creationId xmlns:a16="http://schemas.microsoft.com/office/drawing/2014/main" id="{27EBB3F9-D6F7-4F6A-8843-9FEBA15E49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1871831"/>
            <a:ext cx="0" cy="3200400"/>
          </a:xfrm>
          <a:prstGeom prst="line">
            <a:avLst/>
          </a:prstGeom>
          <a:ln w="158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D2B17EF-74EB-4C33-B2E2-8E727B2E7D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6009967" y="0"/>
            <a:ext cx="6176982" cy="6853245"/>
            <a:chOff x="2487613" y="285750"/>
            <a:chExt cx="2428876" cy="5654676"/>
          </a:xfrm>
          <a:solidFill>
            <a:schemeClr val="bg1">
              <a:alpha val="30000"/>
            </a:schemeClr>
          </a:solidFill>
        </p:grpSpPr>
        <p:sp>
          <p:nvSpPr>
            <p:cNvPr id="15" name="Freeform 11">
              <a:extLst>
                <a:ext uri="{FF2B5EF4-FFF2-40B4-BE49-F238E27FC236}">
                  <a16:creationId xmlns:a16="http://schemas.microsoft.com/office/drawing/2014/main" id="{0A5F1F8A-3206-4B86-883F-65E98BB6E4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16" name="Freeform 12">
              <a:extLst>
                <a:ext uri="{FF2B5EF4-FFF2-40B4-BE49-F238E27FC236}">
                  <a16:creationId xmlns:a16="http://schemas.microsoft.com/office/drawing/2014/main" id="{6935F8C7-CC88-4243-9786-F3CDBF04A0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17" name="Freeform 13">
              <a:extLst>
                <a:ext uri="{FF2B5EF4-FFF2-40B4-BE49-F238E27FC236}">
                  <a16:creationId xmlns:a16="http://schemas.microsoft.com/office/drawing/2014/main" id="{9AF7BAD9-71B3-40D8-A089-EFF7FE67BD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18" name="Freeform 14">
              <a:extLst>
                <a:ext uri="{FF2B5EF4-FFF2-40B4-BE49-F238E27FC236}">
                  <a16:creationId xmlns:a16="http://schemas.microsoft.com/office/drawing/2014/main" id="{6467094F-AEF0-4D3B-BB76-8B3C1F08B9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19" name="Freeform 15">
              <a:extLst>
                <a:ext uri="{FF2B5EF4-FFF2-40B4-BE49-F238E27FC236}">
                  <a16:creationId xmlns:a16="http://schemas.microsoft.com/office/drawing/2014/main" id="{36F56AF9-DEF1-44E7-BF42-6AAC1AA9D1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20" name="Freeform 16">
              <a:extLst>
                <a:ext uri="{FF2B5EF4-FFF2-40B4-BE49-F238E27FC236}">
                  <a16:creationId xmlns:a16="http://schemas.microsoft.com/office/drawing/2014/main" id="{A43EBE71-20BA-4A40-A513-516678089D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21" name="Freeform 17">
              <a:extLst>
                <a:ext uri="{FF2B5EF4-FFF2-40B4-BE49-F238E27FC236}">
                  <a16:creationId xmlns:a16="http://schemas.microsoft.com/office/drawing/2014/main" id="{1DB39648-7B38-4D0B-93C5-048EC4A45C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22" name="Freeform 18">
              <a:extLst>
                <a:ext uri="{FF2B5EF4-FFF2-40B4-BE49-F238E27FC236}">
                  <a16:creationId xmlns:a16="http://schemas.microsoft.com/office/drawing/2014/main" id="{8DD2661F-DE5F-45EA-B30B-7C65896388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23" name="Freeform 19">
              <a:extLst>
                <a:ext uri="{FF2B5EF4-FFF2-40B4-BE49-F238E27FC236}">
                  <a16:creationId xmlns:a16="http://schemas.microsoft.com/office/drawing/2014/main" id="{ABF0A0E5-E68E-4183-A913-228692FD85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4" y="468286"/>
              <a:ext cx="1768475" cy="4262464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24" name="Freeform 20">
              <a:extLst>
                <a:ext uri="{FF2B5EF4-FFF2-40B4-BE49-F238E27FC236}">
                  <a16:creationId xmlns:a16="http://schemas.microsoft.com/office/drawing/2014/main" id="{615D8F55-8ACD-4EFE-A832-06E785479E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25" name="Freeform 21">
              <a:extLst>
                <a:ext uri="{FF2B5EF4-FFF2-40B4-BE49-F238E27FC236}">
                  <a16:creationId xmlns:a16="http://schemas.microsoft.com/office/drawing/2014/main" id="{0FDF4201-8CEC-474B-A6B1-88039B7041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26" name="Freeform 22">
              <a:extLst>
                <a:ext uri="{FF2B5EF4-FFF2-40B4-BE49-F238E27FC236}">
                  <a16:creationId xmlns:a16="http://schemas.microsoft.com/office/drawing/2014/main" id="{0F60AEA4-B25F-417E-93FC-59686DFBE5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</p:grp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824B1707-40CF-E437-5E4B-EB0695206A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49062" y="942108"/>
            <a:ext cx="6455549" cy="4969114"/>
          </a:xfrm>
        </p:spPr>
        <p:txBody>
          <a:bodyPr anchor="ctr">
            <a:normAutofit/>
          </a:bodyPr>
          <a:lstStyle/>
          <a:p>
            <a:r>
              <a:rPr lang="hu-HU" dirty="0">
                <a:solidFill>
                  <a:schemeClr val="tx2">
                    <a:lumMod val="75000"/>
                  </a:schemeClr>
                </a:solidFill>
              </a:rPr>
              <a:t>Hiszünk abban, hogy minden ember értékes, az egymásra figyelés összeköt bennünket</a:t>
            </a:r>
          </a:p>
          <a:p>
            <a:endParaRPr lang="hu-HU" dirty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hu-HU" dirty="0">
                <a:solidFill>
                  <a:schemeClr val="tx2">
                    <a:lumMod val="75000"/>
                  </a:schemeClr>
                </a:solidFill>
              </a:rPr>
              <a:t>Az egészséges élet és a lelki egyensúly mindenki számára elérhető kell legyen</a:t>
            </a:r>
          </a:p>
          <a:p>
            <a:endParaRPr lang="hu-HU" dirty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hu-HU" dirty="0">
                <a:solidFill>
                  <a:schemeClr val="tx2">
                    <a:lumMod val="75000"/>
                  </a:schemeClr>
                </a:solidFill>
              </a:rPr>
              <a:t>A harmonikus életvitel nem luxus, hanem az egészséges, kiegyensúlyozott életvezetés része, közösségi életforma</a:t>
            </a:r>
          </a:p>
          <a:p>
            <a:endParaRPr lang="hu-HU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36072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D306B45-25EE-434D-ABA9-A27B79320C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998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EFE5A134-F249-6FBF-2919-00802F8892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6019" y="942108"/>
            <a:ext cx="3256550" cy="4969113"/>
          </a:xfrm>
        </p:spPr>
        <p:txBody>
          <a:bodyPr anchor="ctr">
            <a:normAutofit/>
          </a:bodyPr>
          <a:lstStyle/>
          <a:p>
            <a:r>
              <a:rPr lang="hu-HU" sz="2500" b="1">
                <a:solidFill>
                  <a:schemeClr val="tx2">
                    <a:lumMod val="75000"/>
                  </a:schemeClr>
                </a:solidFill>
              </a:rPr>
              <a:t>Esélyt teremtünk és együttműködéssel segítünk az esélyegyenlőség útján</a:t>
            </a:r>
            <a:endParaRPr lang="hu-HU" sz="250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A42F85E-4939-431E-8B4A-EC07C8E0AB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hu-HU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7EBB3F9-D6F7-4F6A-8843-9FEBA15E49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1871831"/>
            <a:ext cx="0" cy="3200400"/>
          </a:xfrm>
          <a:prstGeom prst="line">
            <a:avLst/>
          </a:prstGeom>
          <a:ln w="158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D2B17EF-74EB-4C33-B2E2-8E727B2E7D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6009967" y="0"/>
            <a:ext cx="6176982" cy="6853245"/>
            <a:chOff x="2487613" y="285750"/>
            <a:chExt cx="2428876" cy="5654676"/>
          </a:xfrm>
          <a:solidFill>
            <a:schemeClr val="bg1">
              <a:alpha val="30000"/>
            </a:schemeClr>
          </a:solidFill>
        </p:grpSpPr>
        <p:sp>
          <p:nvSpPr>
            <p:cNvPr id="15" name="Freeform 11">
              <a:extLst>
                <a:ext uri="{FF2B5EF4-FFF2-40B4-BE49-F238E27FC236}">
                  <a16:creationId xmlns:a16="http://schemas.microsoft.com/office/drawing/2014/main" id="{0A5F1F8A-3206-4B86-883F-65E98BB6E4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16" name="Freeform 12">
              <a:extLst>
                <a:ext uri="{FF2B5EF4-FFF2-40B4-BE49-F238E27FC236}">
                  <a16:creationId xmlns:a16="http://schemas.microsoft.com/office/drawing/2014/main" id="{6935F8C7-CC88-4243-9786-F3CDBF04A0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17" name="Freeform 13">
              <a:extLst>
                <a:ext uri="{FF2B5EF4-FFF2-40B4-BE49-F238E27FC236}">
                  <a16:creationId xmlns:a16="http://schemas.microsoft.com/office/drawing/2014/main" id="{9AF7BAD9-71B3-40D8-A089-EFF7FE67BD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18" name="Freeform 14">
              <a:extLst>
                <a:ext uri="{FF2B5EF4-FFF2-40B4-BE49-F238E27FC236}">
                  <a16:creationId xmlns:a16="http://schemas.microsoft.com/office/drawing/2014/main" id="{6467094F-AEF0-4D3B-BB76-8B3C1F08B9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19" name="Freeform 15">
              <a:extLst>
                <a:ext uri="{FF2B5EF4-FFF2-40B4-BE49-F238E27FC236}">
                  <a16:creationId xmlns:a16="http://schemas.microsoft.com/office/drawing/2014/main" id="{36F56AF9-DEF1-44E7-BF42-6AAC1AA9D1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20" name="Freeform 16">
              <a:extLst>
                <a:ext uri="{FF2B5EF4-FFF2-40B4-BE49-F238E27FC236}">
                  <a16:creationId xmlns:a16="http://schemas.microsoft.com/office/drawing/2014/main" id="{A43EBE71-20BA-4A40-A513-516678089D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21" name="Freeform 17">
              <a:extLst>
                <a:ext uri="{FF2B5EF4-FFF2-40B4-BE49-F238E27FC236}">
                  <a16:creationId xmlns:a16="http://schemas.microsoft.com/office/drawing/2014/main" id="{1DB39648-7B38-4D0B-93C5-048EC4A45C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22" name="Freeform 18">
              <a:extLst>
                <a:ext uri="{FF2B5EF4-FFF2-40B4-BE49-F238E27FC236}">
                  <a16:creationId xmlns:a16="http://schemas.microsoft.com/office/drawing/2014/main" id="{8DD2661F-DE5F-45EA-B30B-7C65896388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23" name="Freeform 19">
              <a:extLst>
                <a:ext uri="{FF2B5EF4-FFF2-40B4-BE49-F238E27FC236}">
                  <a16:creationId xmlns:a16="http://schemas.microsoft.com/office/drawing/2014/main" id="{ABF0A0E5-E68E-4183-A913-228692FD85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4" y="468286"/>
              <a:ext cx="1768475" cy="4262464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24" name="Freeform 20">
              <a:extLst>
                <a:ext uri="{FF2B5EF4-FFF2-40B4-BE49-F238E27FC236}">
                  <a16:creationId xmlns:a16="http://schemas.microsoft.com/office/drawing/2014/main" id="{615D8F55-8ACD-4EFE-A832-06E785479E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25" name="Freeform 21">
              <a:extLst>
                <a:ext uri="{FF2B5EF4-FFF2-40B4-BE49-F238E27FC236}">
                  <a16:creationId xmlns:a16="http://schemas.microsoft.com/office/drawing/2014/main" id="{0FDF4201-8CEC-474B-A6B1-88039B7041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26" name="Freeform 22">
              <a:extLst>
                <a:ext uri="{FF2B5EF4-FFF2-40B4-BE49-F238E27FC236}">
                  <a16:creationId xmlns:a16="http://schemas.microsoft.com/office/drawing/2014/main" id="{0F60AEA4-B25F-417E-93FC-59686DFBE5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</p:grp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0F8DA22A-3BF9-5799-3D0D-6829B79D28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49062" y="942108"/>
            <a:ext cx="6455549" cy="4969114"/>
          </a:xfrm>
        </p:spPr>
        <p:txBody>
          <a:bodyPr anchor="ctr">
            <a:normAutofit/>
          </a:bodyPr>
          <a:lstStyle/>
          <a:p>
            <a:r>
              <a:rPr lang="hu-HU">
                <a:solidFill>
                  <a:schemeClr val="tx2">
                    <a:lumMod val="75000"/>
                  </a:schemeClr>
                </a:solidFill>
              </a:rPr>
              <a:t>Szervezeteink évtizedek óta ezért a célért dolgoznak, mert hiszünk abban, hogy a helyi közösségek és a civil társadalom értékadó és értékteremtő ereje formálja az egészségesebb, összetartóbb társadalmat</a:t>
            </a:r>
          </a:p>
          <a:p>
            <a:endParaRPr lang="hu-HU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08214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7" name="Group 426">
            <a:extLst>
              <a:ext uri="{FF2B5EF4-FFF2-40B4-BE49-F238E27FC236}">
                <a16:creationId xmlns:a16="http://schemas.microsoft.com/office/drawing/2014/main" id="{2BFDEBE4-6D0B-4E32-A69A-1079C7FEFC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498" name="Freeform 11">
              <a:extLst>
                <a:ext uri="{FF2B5EF4-FFF2-40B4-BE49-F238E27FC236}">
                  <a16:creationId xmlns:a16="http://schemas.microsoft.com/office/drawing/2014/main" id="{FB518B7F-CF48-433C-AA57-157C34E0A7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499" name="Freeform 12">
              <a:extLst>
                <a:ext uri="{FF2B5EF4-FFF2-40B4-BE49-F238E27FC236}">
                  <a16:creationId xmlns:a16="http://schemas.microsoft.com/office/drawing/2014/main" id="{FB9EFC3A-D719-4FB9-87E7-57474CF378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00" name="Freeform 13">
              <a:extLst>
                <a:ext uri="{FF2B5EF4-FFF2-40B4-BE49-F238E27FC236}">
                  <a16:creationId xmlns:a16="http://schemas.microsoft.com/office/drawing/2014/main" id="{769DD491-3671-490F-9667-07966605EB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01" name="Freeform 14">
              <a:extLst>
                <a:ext uri="{FF2B5EF4-FFF2-40B4-BE49-F238E27FC236}">
                  <a16:creationId xmlns:a16="http://schemas.microsoft.com/office/drawing/2014/main" id="{413D25D0-2024-4EDB-89BC-FA05840FC4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02" name="Freeform 15">
              <a:extLst>
                <a:ext uri="{FF2B5EF4-FFF2-40B4-BE49-F238E27FC236}">
                  <a16:creationId xmlns:a16="http://schemas.microsoft.com/office/drawing/2014/main" id="{A78977A8-2616-4955-9EEA-492AF32729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03" name="Freeform 16">
              <a:extLst>
                <a:ext uri="{FF2B5EF4-FFF2-40B4-BE49-F238E27FC236}">
                  <a16:creationId xmlns:a16="http://schemas.microsoft.com/office/drawing/2014/main" id="{78792ECD-F490-4F4E-8689-08022983BC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04" name="Freeform 17">
              <a:extLst>
                <a:ext uri="{FF2B5EF4-FFF2-40B4-BE49-F238E27FC236}">
                  <a16:creationId xmlns:a16="http://schemas.microsoft.com/office/drawing/2014/main" id="{DAD6871B-0976-4ED8-A9FD-F7991F8AE4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05" name="Freeform 18">
              <a:extLst>
                <a:ext uri="{FF2B5EF4-FFF2-40B4-BE49-F238E27FC236}">
                  <a16:creationId xmlns:a16="http://schemas.microsoft.com/office/drawing/2014/main" id="{777FAA8B-359C-4F5E-820A-E288A290B0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06" name="Freeform 19">
              <a:extLst>
                <a:ext uri="{FF2B5EF4-FFF2-40B4-BE49-F238E27FC236}">
                  <a16:creationId xmlns:a16="http://schemas.microsoft.com/office/drawing/2014/main" id="{99321D8C-E7E5-414A-9567-99134586B8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07" name="Freeform 20">
              <a:extLst>
                <a:ext uri="{FF2B5EF4-FFF2-40B4-BE49-F238E27FC236}">
                  <a16:creationId xmlns:a16="http://schemas.microsoft.com/office/drawing/2014/main" id="{51561177-2C59-4E28-A7B2-FA020FC6B7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08" name="Freeform 21">
              <a:extLst>
                <a:ext uri="{FF2B5EF4-FFF2-40B4-BE49-F238E27FC236}">
                  <a16:creationId xmlns:a16="http://schemas.microsoft.com/office/drawing/2014/main" id="{CA379383-3FCE-468C-BE8C-F7A0AC443B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09" name="Freeform 22">
              <a:extLst>
                <a:ext uri="{FF2B5EF4-FFF2-40B4-BE49-F238E27FC236}">
                  <a16:creationId xmlns:a16="http://schemas.microsoft.com/office/drawing/2014/main" id="{600C78B7-5559-45D1-8AE1-D738BD5F60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</p:grpSp>
      <p:grpSp>
        <p:nvGrpSpPr>
          <p:cNvPr id="510" name="Group 440">
            <a:extLst>
              <a:ext uri="{FF2B5EF4-FFF2-40B4-BE49-F238E27FC236}">
                <a16:creationId xmlns:a16="http://schemas.microsoft.com/office/drawing/2014/main" id="{5FFD28A6-B7DD-492C-9E44-04298154A6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157"/>
            <a:ext cx="2356675" cy="6853096"/>
            <a:chOff x="6627813" y="195610"/>
            <a:chExt cx="1952625" cy="5678141"/>
          </a:xfrm>
        </p:grpSpPr>
        <p:sp>
          <p:nvSpPr>
            <p:cNvPr id="511" name="Freeform 27">
              <a:extLst>
                <a:ext uri="{FF2B5EF4-FFF2-40B4-BE49-F238E27FC236}">
                  <a16:creationId xmlns:a16="http://schemas.microsoft.com/office/drawing/2014/main" id="{92DEDB78-8E53-46D3-B73D-7295C24312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5610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12" name="Freeform 28">
              <a:extLst>
                <a:ext uri="{FF2B5EF4-FFF2-40B4-BE49-F238E27FC236}">
                  <a16:creationId xmlns:a16="http://schemas.microsoft.com/office/drawing/2014/main" id="{9ADA7734-AC5B-484F-B69D-5BDD9FC16D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13" name="Freeform 29">
              <a:extLst>
                <a:ext uri="{FF2B5EF4-FFF2-40B4-BE49-F238E27FC236}">
                  <a16:creationId xmlns:a16="http://schemas.microsoft.com/office/drawing/2014/main" id="{33FC58F8-ABC3-4351-A1A0-42D73D3A38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14" name="Freeform 30">
              <a:extLst>
                <a:ext uri="{FF2B5EF4-FFF2-40B4-BE49-F238E27FC236}">
                  <a16:creationId xmlns:a16="http://schemas.microsoft.com/office/drawing/2014/main" id="{DA14CDF0-30C6-412F-9A45-97B22D9116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15" name="Freeform 31">
              <a:extLst>
                <a:ext uri="{FF2B5EF4-FFF2-40B4-BE49-F238E27FC236}">
                  <a16:creationId xmlns:a16="http://schemas.microsoft.com/office/drawing/2014/main" id="{86C395E9-5522-4CCC-84DA-CEDB0DFBE0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16" name="Freeform 32">
              <a:extLst>
                <a:ext uri="{FF2B5EF4-FFF2-40B4-BE49-F238E27FC236}">
                  <a16:creationId xmlns:a16="http://schemas.microsoft.com/office/drawing/2014/main" id="{C7521959-0DFD-4BD9-A1F6-2045C0FEBC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17" name="Freeform 33">
              <a:extLst>
                <a:ext uri="{FF2B5EF4-FFF2-40B4-BE49-F238E27FC236}">
                  <a16:creationId xmlns:a16="http://schemas.microsoft.com/office/drawing/2014/main" id="{2A6FFD27-E352-40A7-A517-F6A6E5BE6E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18" name="Freeform 34">
              <a:extLst>
                <a:ext uri="{FF2B5EF4-FFF2-40B4-BE49-F238E27FC236}">
                  <a16:creationId xmlns:a16="http://schemas.microsoft.com/office/drawing/2014/main" id="{F3D6C508-E830-43F2-A588-D0E739753E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19" name="Freeform 35">
              <a:extLst>
                <a:ext uri="{FF2B5EF4-FFF2-40B4-BE49-F238E27FC236}">
                  <a16:creationId xmlns:a16="http://schemas.microsoft.com/office/drawing/2014/main" id="{3C7FB8AA-F34F-4A6D-BFD9-1AC5FEF687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20" name="Freeform 36">
              <a:extLst>
                <a:ext uri="{FF2B5EF4-FFF2-40B4-BE49-F238E27FC236}">
                  <a16:creationId xmlns:a16="http://schemas.microsoft.com/office/drawing/2014/main" id="{30475DE6-8AFA-4C6C-9A13-529845D4E9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21" name="Freeform 37">
              <a:extLst>
                <a:ext uri="{FF2B5EF4-FFF2-40B4-BE49-F238E27FC236}">
                  <a16:creationId xmlns:a16="http://schemas.microsoft.com/office/drawing/2014/main" id="{5DA0DA49-B8A7-4D74-B566-415AF761AE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22" name="Freeform 38">
              <a:extLst>
                <a:ext uri="{FF2B5EF4-FFF2-40B4-BE49-F238E27FC236}">
                  <a16:creationId xmlns:a16="http://schemas.microsoft.com/office/drawing/2014/main" id="{F28724B4-2FDD-43D2-9E97-2A7CAC846D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</p:grpSp>
      <p:sp>
        <p:nvSpPr>
          <p:cNvPr id="523" name="Rectangle 454">
            <a:extLst>
              <a:ext uri="{FF2B5EF4-FFF2-40B4-BE49-F238E27FC236}">
                <a16:creationId xmlns:a16="http://schemas.microsoft.com/office/drawing/2014/main" id="{1AA71026-F7BC-4FE2-AE4B-AAF2AD4F05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hu-HU"/>
          </a:p>
        </p:txBody>
      </p:sp>
      <p:sp>
        <p:nvSpPr>
          <p:cNvPr id="524" name="Freeform 11">
            <a:extLst>
              <a:ext uri="{FF2B5EF4-FFF2-40B4-BE49-F238E27FC236}">
                <a16:creationId xmlns:a16="http://schemas.microsoft.com/office/drawing/2014/main" id="{C23F13B8-94FF-42D1-AAC0-06B353B045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hu-HU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F506C920-2D3F-F3A5-E474-AAA276BD89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7670" y="624110"/>
            <a:ext cx="4038876" cy="128089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200" b="1"/>
              <a:t>Részvétel a helyi civil életben</a:t>
            </a:r>
            <a:endParaRPr lang="en-US" sz="3200"/>
          </a:p>
        </p:txBody>
      </p:sp>
      <p:sp>
        <p:nvSpPr>
          <p:cNvPr id="112" name="Content Placeholder 11">
            <a:extLst>
              <a:ext uri="{FF2B5EF4-FFF2-40B4-BE49-F238E27FC236}">
                <a16:creationId xmlns:a16="http://schemas.microsoft.com/office/drawing/2014/main" id="{2C79F742-52EF-8C90-5D42-DA1575D39D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310471" y="2119548"/>
            <a:ext cx="4042589" cy="3777622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1600" dirty="0" err="1">
                <a:solidFill>
                  <a:srgbClr val="000000"/>
                </a:solidFill>
              </a:rPr>
              <a:t>Állandó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err="1">
                <a:solidFill>
                  <a:srgbClr val="000000"/>
                </a:solidFill>
              </a:rPr>
              <a:t>jelenlét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err="1">
                <a:solidFill>
                  <a:srgbClr val="000000"/>
                </a:solidFill>
              </a:rPr>
              <a:t>helyi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err="1">
                <a:solidFill>
                  <a:srgbClr val="000000"/>
                </a:solidFill>
              </a:rPr>
              <a:t>és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err="1">
                <a:solidFill>
                  <a:srgbClr val="000000"/>
                </a:solidFill>
              </a:rPr>
              <a:t>regionális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err="1">
                <a:solidFill>
                  <a:srgbClr val="000000"/>
                </a:solidFill>
              </a:rPr>
              <a:t>programokon</a:t>
            </a:r>
            <a:endParaRPr lang="en-US" sz="1600" dirty="0">
              <a:solidFill>
                <a:srgbClr val="000000"/>
              </a:solidFill>
            </a:endParaRPr>
          </a:p>
          <a:p>
            <a:r>
              <a:rPr lang="en-US" sz="1600" dirty="0">
                <a:solidFill>
                  <a:srgbClr val="000000"/>
                </a:solidFill>
              </a:rPr>
              <a:t>Civil </a:t>
            </a:r>
            <a:r>
              <a:rPr lang="en-US" sz="1600" dirty="0" err="1">
                <a:solidFill>
                  <a:srgbClr val="000000"/>
                </a:solidFill>
              </a:rPr>
              <a:t>napok</a:t>
            </a:r>
            <a:r>
              <a:rPr lang="en-US" sz="1600" dirty="0">
                <a:solidFill>
                  <a:srgbClr val="000000"/>
                </a:solidFill>
              </a:rPr>
              <a:t>, </a:t>
            </a:r>
            <a:r>
              <a:rPr lang="en-US" sz="1600" dirty="0" err="1">
                <a:solidFill>
                  <a:srgbClr val="000000"/>
                </a:solidFill>
              </a:rPr>
              <a:t>esélyegyenlőségi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err="1">
                <a:solidFill>
                  <a:srgbClr val="000000"/>
                </a:solidFill>
              </a:rPr>
              <a:t>és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err="1">
                <a:solidFill>
                  <a:srgbClr val="000000"/>
                </a:solidFill>
              </a:rPr>
              <a:t>egészségprogramok</a:t>
            </a:r>
            <a:endParaRPr lang="en-US" sz="1600" dirty="0">
              <a:solidFill>
                <a:srgbClr val="000000"/>
              </a:solidFill>
            </a:endParaRPr>
          </a:p>
          <a:p>
            <a:r>
              <a:rPr lang="en-US" sz="1600" dirty="0" err="1">
                <a:solidFill>
                  <a:srgbClr val="000000"/>
                </a:solidFill>
              </a:rPr>
              <a:t>Partnerség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err="1">
                <a:solidFill>
                  <a:srgbClr val="000000"/>
                </a:solidFill>
              </a:rPr>
              <a:t>önkormányzatokkal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err="1">
                <a:solidFill>
                  <a:srgbClr val="000000"/>
                </a:solidFill>
              </a:rPr>
              <a:t>és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err="1">
                <a:solidFill>
                  <a:srgbClr val="000000"/>
                </a:solidFill>
              </a:rPr>
              <a:t>közösségekkel</a:t>
            </a:r>
            <a:endParaRPr lang="en-US" sz="1600" dirty="0">
              <a:solidFill>
                <a:srgbClr val="000000"/>
              </a:solidFill>
            </a:endParaRPr>
          </a:p>
        </p:txBody>
      </p:sp>
      <p:pic>
        <p:nvPicPr>
          <p:cNvPr id="6" name="Tartalom helye 5">
            <a:extLst>
              <a:ext uri="{FF2B5EF4-FFF2-40B4-BE49-F238E27FC236}">
                <a16:creationId xmlns:a16="http://schemas.microsoft.com/office/drawing/2014/main" id="{0EE34B2F-8A0A-8F04-F79F-2AEA7EDAEC78}"/>
              </a:ext>
            </a:extLst>
          </p:cNvPr>
          <p:cNvPicPr>
            <a:picLocks/>
          </p:cNvPicPr>
          <p:nvPr/>
        </p:nvPicPr>
        <p:blipFill>
          <a:blip r:embed="rId2"/>
          <a:srcRect t="3509" b="3509"/>
          <a:stretch/>
        </p:blipFill>
        <p:spPr>
          <a:xfrm>
            <a:off x="8664097" y="838300"/>
            <a:ext cx="3060000" cy="2296800"/>
          </a:xfrm>
          <a:prstGeom prst="rect">
            <a:avLst/>
          </a:prstGeom>
        </p:spPr>
      </p:pic>
      <p:pic>
        <p:nvPicPr>
          <p:cNvPr id="10" name="Tartalom helye 5">
            <a:extLst>
              <a:ext uri="{FF2B5EF4-FFF2-40B4-BE49-F238E27FC236}">
                <a16:creationId xmlns:a16="http://schemas.microsoft.com/office/drawing/2014/main" id="{FD1A02FD-B7D9-0CCD-188D-497FBBF4D89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2560" r="-3" b="-3"/>
          <a:stretch>
            <a:fillRect/>
          </a:stretch>
        </p:blipFill>
        <p:spPr>
          <a:xfrm>
            <a:off x="5532785" y="829879"/>
            <a:ext cx="3060000" cy="2295000"/>
          </a:xfrm>
          <a:prstGeom prst="rect">
            <a:avLst/>
          </a:prstGeom>
        </p:spPr>
      </p:pic>
      <p:pic>
        <p:nvPicPr>
          <p:cNvPr id="28" name="Tartalom helye 27" descr="A képen ruházat, személy, ember, kültéri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3D2C9971-19DC-F2EA-B261-FBB6EFA0F1C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8664097" y="3423042"/>
            <a:ext cx="3060000" cy="2295000"/>
          </a:xfrm>
        </p:spPr>
      </p:pic>
      <p:pic>
        <p:nvPicPr>
          <p:cNvPr id="42" name="Tartalom helye 27">
            <a:extLst>
              <a:ext uri="{FF2B5EF4-FFF2-40B4-BE49-F238E27FC236}">
                <a16:creationId xmlns:a16="http://schemas.microsoft.com/office/drawing/2014/main" id="{803E8EC3-CDB2-7526-0ADF-DF8C67B958B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5532785" y="3443062"/>
            <a:ext cx="3060000" cy="2294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2438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lin ang="5400000" scaled="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36E12B9-2DD4-7ECA-4FFE-6D75DCDC28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7" name="Group 426">
            <a:extLst>
              <a:ext uri="{FF2B5EF4-FFF2-40B4-BE49-F238E27FC236}">
                <a16:creationId xmlns:a16="http://schemas.microsoft.com/office/drawing/2014/main" id="{89DB6507-9A96-A570-2209-B92BAA2A8C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498" name="Freeform 11">
              <a:extLst>
                <a:ext uri="{FF2B5EF4-FFF2-40B4-BE49-F238E27FC236}">
                  <a16:creationId xmlns:a16="http://schemas.microsoft.com/office/drawing/2014/main" id="{F3BE7552-F8DA-D6BF-EA84-E0F7FD3F50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499" name="Freeform 12">
              <a:extLst>
                <a:ext uri="{FF2B5EF4-FFF2-40B4-BE49-F238E27FC236}">
                  <a16:creationId xmlns:a16="http://schemas.microsoft.com/office/drawing/2014/main" id="{5BC46B52-B1C4-B948-FCED-F16703B4FF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00" name="Freeform 13">
              <a:extLst>
                <a:ext uri="{FF2B5EF4-FFF2-40B4-BE49-F238E27FC236}">
                  <a16:creationId xmlns:a16="http://schemas.microsoft.com/office/drawing/2014/main" id="{0530B4EB-6575-2B0F-7D73-9D74D10AB6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01" name="Freeform 14">
              <a:extLst>
                <a:ext uri="{FF2B5EF4-FFF2-40B4-BE49-F238E27FC236}">
                  <a16:creationId xmlns:a16="http://schemas.microsoft.com/office/drawing/2014/main" id="{1312C86D-36E1-E1B3-70B5-0CA24B01B9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02" name="Freeform 15">
              <a:extLst>
                <a:ext uri="{FF2B5EF4-FFF2-40B4-BE49-F238E27FC236}">
                  <a16:creationId xmlns:a16="http://schemas.microsoft.com/office/drawing/2014/main" id="{7CD34FC5-D15C-6D1E-3CD3-957DE90498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03" name="Freeform 16">
              <a:extLst>
                <a:ext uri="{FF2B5EF4-FFF2-40B4-BE49-F238E27FC236}">
                  <a16:creationId xmlns:a16="http://schemas.microsoft.com/office/drawing/2014/main" id="{B3AC8EBB-5E4F-9550-87F0-9E9671C429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04" name="Freeform 17">
              <a:extLst>
                <a:ext uri="{FF2B5EF4-FFF2-40B4-BE49-F238E27FC236}">
                  <a16:creationId xmlns:a16="http://schemas.microsoft.com/office/drawing/2014/main" id="{65B0FB03-4BC2-EAFC-4B9E-F967B06A30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05" name="Freeform 18">
              <a:extLst>
                <a:ext uri="{FF2B5EF4-FFF2-40B4-BE49-F238E27FC236}">
                  <a16:creationId xmlns:a16="http://schemas.microsoft.com/office/drawing/2014/main" id="{CD38B934-EF83-A07B-E4BB-9C4A07343E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06" name="Freeform 19">
              <a:extLst>
                <a:ext uri="{FF2B5EF4-FFF2-40B4-BE49-F238E27FC236}">
                  <a16:creationId xmlns:a16="http://schemas.microsoft.com/office/drawing/2014/main" id="{55C03515-BFD9-280F-709F-23EFFC1AC3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07" name="Freeform 20">
              <a:extLst>
                <a:ext uri="{FF2B5EF4-FFF2-40B4-BE49-F238E27FC236}">
                  <a16:creationId xmlns:a16="http://schemas.microsoft.com/office/drawing/2014/main" id="{D804760A-AC12-06B1-0E9B-3D0C83C959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08" name="Freeform 21">
              <a:extLst>
                <a:ext uri="{FF2B5EF4-FFF2-40B4-BE49-F238E27FC236}">
                  <a16:creationId xmlns:a16="http://schemas.microsoft.com/office/drawing/2014/main" id="{4013DE2A-F857-E061-0DFC-A0F8114946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09" name="Freeform 22">
              <a:extLst>
                <a:ext uri="{FF2B5EF4-FFF2-40B4-BE49-F238E27FC236}">
                  <a16:creationId xmlns:a16="http://schemas.microsoft.com/office/drawing/2014/main" id="{958CF7F4-5256-4870-10D3-F0214E4CF6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</p:grpSp>
      <p:grpSp>
        <p:nvGrpSpPr>
          <p:cNvPr id="510" name="Group 440">
            <a:extLst>
              <a:ext uri="{FF2B5EF4-FFF2-40B4-BE49-F238E27FC236}">
                <a16:creationId xmlns:a16="http://schemas.microsoft.com/office/drawing/2014/main" id="{50BE581C-3850-A339-9520-25542E69E7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157"/>
            <a:ext cx="2356675" cy="6853096"/>
            <a:chOff x="6627813" y="195610"/>
            <a:chExt cx="1952625" cy="5678141"/>
          </a:xfrm>
        </p:grpSpPr>
        <p:sp>
          <p:nvSpPr>
            <p:cNvPr id="511" name="Freeform 27">
              <a:extLst>
                <a:ext uri="{FF2B5EF4-FFF2-40B4-BE49-F238E27FC236}">
                  <a16:creationId xmlns:a16="http://schemas.microsoft.com/office/drawing/2014/main" id="{1846921A-0320-B1AC-30A3-06A4A0A054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5610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12" name="Freeform 28">
              <a:extLst>
                <a:ext uri="{FF2B5EF4-FFF2-40B4-BE49-F238E27FC236}">
                  <a16:creationId xmlns:a16="http://schemas.microsoft.com/office/drawing/2014/main" id="{B02BEE8E-A1DD-EB06-2FF3-43AEB3CC8A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13" name="Freeform 29">
              <a:extLst>
                <a:ext uri="{FF2B5EF4-FFF2-40B4-BE49-F238E27FC236}">
                  <a16:creationId xmlns:a16="http://schemas.microsoft.com/office/drawing/2014/main" id="{675F79F8-ED11-78C4-8A7A-FCBE235117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14" name="Freeform 30">
              <a:extLst>
                <a:ext uri="{FF2B5EF4-FFF2-40B4-BE49-F238E27FC236}">
                  <a16:creationId xmlns:a16="http://schemas.microsoft.com/office/drawing/2014/main" id="{23AE592F-3366-7D63-3167-23E8766FBB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15" name="Freeform 31">
              <a:extLst>
                <a:ext uri="{FF2B5EF4-FFF2-40B4-BE49-F238E27FC236}">
                  <a16:creationId xmlns:a16="http://schemas.microsoft.com/office/drawing/2014/main" id="{555FC582-F1B2-D717-C62A-76BA5282BA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16" name="Freeform 32">
              <a:extLst>
                <a:ext uri="{FF2B5EF4-FFF2-40B4-BE49-F238E27FC236}">
                  <a16:creationId xmlns:a16="http://schemas.microsoft.com/office/drawing/2014/main" id="{37A770AC-94F3-A992-1D03-702E258CFD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17" name="Freeform 33">
              <a:extLst>
                <a:ext uri="{FF2B5EF4-FFF2-40B4-BE49-F238E27FC236}">
                  <a16:creationId xmlns:a16="http://schemas.microsoft.com/office/drawing/2014/main" id="{DA559849-79DE-B7D4-7B0D-372ED2A1C9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18" name="Freeform 34">
              <a:extLst>
                <a:ext uri="{FF2B5EF4-FFF2-40B4-BE49-F238E27FC236}">
                  <a16:creationId xmlns:a16="http://schemas.microsoft.com/office/drawing/2014/main" id="{95B409FA-8051-9531-05CE-8BB3059235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19" name="Freeform 35">
              <a:extLst>
                <a:ext uri="{FF2B5EF4-FFF2-40B4-BE49-F238E27FC236}">
                  <a16:creationId xmlns:a16="http://schemas.microsoft.com/office/drawing/2014/main" id="{0E1AA873-7391-8F90-6B3C-3AEC73BED3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20" name="Freeform 36">
              <a:extLst>
                <a:ext uri="{FF2B5EF4-FFF2-40B4-BE49-F238E27FC236}">
                  <a16:creationId xmlns:a16="http://schemas.microsoft.com/office/drawing/2014/main" id="{AA7CBF5F-12E7-E66B-21EA-9C8719EC0E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21" name="Freeform 37">
              <a:extLst>
                <a:ext uri="{FF2B5EF4-FFF2-40B4-BE49-F238E27FC236}">
                  <a16:creationId xmlns:a16="http://schemas.microsoft.com/office/drawing/2014/main" id="{9DDB367E-725E-EC3F-615A-F36B9BB2CA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522" name="Freeform 38">
              <a:extLst>
                <a:ext uri="{FF2B5EF4-FFF2-40B4-BE49-F238E27FC236}">
                  <a16:creationId xmlns:a16="http://schemas.microsoft.com/office/drawing/2014/main" id="{2F9CAA3D-8A85-B0BB-C916-3A7357E40E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</p:grpSp>
      <p:sp>
        <p:nvSpPr>
          <p:cNvPr id="523" name="Rectangle 454">
            <a:extLst>
              <a:ext uri="{FF2B5EF4-FFF2-40B4-BE49-F238E27FC236}">
                <a16:creationId xmlns:a16="http://schemas.microsoft.com/office/drawing/2014/main" id="{443B4E4A-F096-F5F4-A438-ED23F635D2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hu-HU"/>
          </a:p>
        </p:txBody>
      </p:sp>
      <p:sp>
        <p:nvSpPr>
          <p:cNvPr id="524" name="Freeform 11">
            <a:extLst>
              <a:ext uri="{FF2B5EF4-FFF2-40B4-BE49-F238E27FC236}">
                <a16:creationId xmlns:a16="http://schemas.microsoft.com/office/drawing/2014/main" id="{7CED7273-F90A-71E7-FFBB-4FFCDFC427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hu-HU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BF7F5AE3-D20F-665C-F014-5E83105605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7670" y="624110"/>
            <a:ext cx="4038876" cy="1280890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r>
              <a:rPr lang="en-US" sz="3200" b="1" dirty="0" err="1"/>
              <a:t>Érzékenyítés</a:t>
            </a:r>
            <a:r>
              <a:rPr lang="en-US" sz="3200" b="1" dirty="0"/>
              <a:t>, </a:t>
            </a:r>
            <a:r>
              <a:rPr lang="en-US" sz="3200" b="1" dirty="0" err="1"/>
              <a:t>társadalmi</a:t>
            </a:r>
            <a:r>
              <a:rPr lang="en-US" sz="3200" b="1" dirty="0"/>
              <a:t> </a:t>
            </a:r>
            <a:r>
              <a:rPr lang="en-US" sz="3200" b="1" dirty="0" err="1"/>
              <a:t>tudatformálás</a:t>
            </a:r>
            <a:endParaRPr lang="en-US" sz="3200" dirty="0"/>
          </a:p>
        </p:txBody>
      </p:sp>
      <p:sp>
        <p:nvSpPr>
          <p:cNvPr id="112" name="Content Placeholder 11">
            <a:extLst>
              <a:ext uri="{FF2B5EF4-FFF2-40B4-BE49-F238E27FC236}">
                <a16:creationId xmlns:a16="http://schemas.microsoft.com/office/drawing/2014/main" id="{5C618981-9A14-FD44-D73F-6A576DDB50F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310471" y="2119548"/>
            <a:ext cx="4042589" cy="3777622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1600" dirty="0" err="1">
                <a:solidFill>
                  <a:srgbClr val="000000"/>
                </a:solidFill>
              </a:rPr>
              <a:t>Kampányok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err="1">
                <a:solidFill>
                  <a:srgbClr val="000000"/>
                </a:solidFill>
              </a:rPr>
              <a:t>és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err="1">
                <a:solidFill>
                  <a:srgbClr val="000000"/>
                </a:solidFill>
              </a:rPr>
              <a:t>nyilvános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err="1">
                <a:solidFill>
                  <a:srgbClr val="000000"/>
                </a:solidFill>
              </a:rPr>
              <a:t>programok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err="1">
                <a:solidFill>
                  <a:srgbClr val="000000"/>
                </a:solidFill>
              </a:rPr>
              <a:t>szervezése</a:t>
            </a:r>
            <a:endParaRPr lang="en-US" sz="1600" dirty="0">
              <a:solidFill>
                <a:srgbClr val="000000"/>
              </a:solidFill>
            </a:endParaRPr>
          </a:p>
          <a:p>
            <a:r>
              <a:rPr lang="en-US" sz="1600" dirty="0">
                <a:solidFill>
                  <a:srgbClr val="000000"/>
                </a:solidFill>
              </a:rPr>
              <a:t>A </a:t>
            </a:r>
            <a:r>
              <a:rPr lang="en-US" sz="1600" dirty="0" err="1">
                <a:solidFill>
                  <a:srgbClr val="000000"/>
                </a:solidFill>
              </a:rPr>
              <a:t>fogyatékkal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err="1">
                <a:solidFill>
                  <a:srgbClr val="000000"/>
                </a:solidFill>
              </a:rPr>
              <a:t>élők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err="1">
                <a:solidFill>
                  <a:srgbClr val="000000"/>
                </a:solidFill>
              </a:rPr>
              <a:t>és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err="1">
                <a:solidFill>
                  <a:srgbClr val="000000"/>
                </a:solidFill>
              </a:rPr>
              <a:t>betegek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err="1">
                <a:solidFill>
                  <a:srgbClr val="000000"/>
                </a:solidFill>
              </a:rPr>
              <a:t>láthatóságának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err="1">
                <a:solidFill>
                  <a:srgbClr val="000000"/>
                </a:solidFill>
              </a:rPr>
              <a:t>erősítése</a:t>
            </a:r>
            <a:endParaRPr lang="en-US" sz="1600" dirty="0">
              <a:solidFill>
                <a:srgbClr val="000000"/>
              </a:solidFill>
            </a:endParaRPr>
          </a:p>
          <a:p>
            <a:r>
              <a:rPr lang="en-US" sz="1600" dirty="0" err="1">
                <a:solidFill>
                  <a:srgbClr val="000000"/>
                </a:solidFill>
              </a:rPr>
              <a:t>Pozitív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err="1">
                <a:solidFill>
                  <a:srgbClr val="000000"/>
                </a:solidFill>
              </a:rPr>
              <a:t>példák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err="1">
                <a:solidFill>
                  <a:srgbClr val="000000"/>
                </a:solidFill>
              </a:rPr>
              <a:t>bemutatása</a:t>
            </a:r>
            <a:endParaRPr lang="en-US" sz="1600" dirty="0">
              <a:solidFill>
                <a:srgbClr val="000000"/>
              </a:solidFill>
            </a:endParaRPr>
          </a:p>
        </p:txBody>
      </p:sp>
      <p:pic>
        <p:nvPicPr>
          <p:cNvPr id="6" name="Tartalom helye 5">
            <a:extLst>
              <a:ext uri="{FF2B5EF4-FFF2-40B4-BE49-F238E27FC236}">
                <a16:creationId xmlns:a16="http://schemas.microsoft.com/office/drawing/2014/main" id="{3FE88D68-110C-9A04-CC64-EA0C909DC9AC}"/>
              </a:ext>
            </a:extLst>
          </p:cNvPr>
          <p:cNvPicPr>
            <a:picLocks/>
          </p:cNvPicPr>
          <p:nvPr/>
        </p:nvPicPr>
        <p:blipFill>
          <a:blip r:embed="rId2"/>
          <a:srcRect l="52" r="52"/>
          <a:stretch/>
        </p:blipFill>
        <p:spPr>
          <a:xfrm>
            <a:off x="8664097" y="838300"/>
            <a:ext cx="3060000" cy="2296800"/>
          </a:xfrm>
          <a:prstGeom prst="rect">
            <a:avLst/>
          </a:prstGeom>
        </p:spPr>
      </p:pic>
      <p:pic>
        <p:nvPicPr>
          <p:cNvPr id="10" name="Tartalom helye 5">
            <a:extLst>
              <a:ext uri="{FF2B5EF4-FFF2-40B4-BE49-F238E27FC236}">
                <a16:creationId xmlns:a16="http://schemas.microsoft.com/office/drawing/2014/main" id="{0E287B34-5EC3-8E79-2A90-759ECF7B248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9" b="9"/>
          <a:stretch/>
        </p:blipFill>
        <p:spPr>
          <a:xfrm>
            <a:off x="5532785" y="829879"/>
            <a:ext cx="3060000" cy="2295000"/>
          </a:xfrm>
          <a:prstGeom prst="rect">
            <a:avLst/>
          </a:prstGeom>
        </p:spPr>
      </p:pic>
      <p:pic>
        <p:nvPicPr>
          <p:cNvPr id="28" name="Tartalom helye 27">
            <a:extLst>
              <a:ext uri="{FF2B5EF4-FFF2-40B4-BE49-F238E27FC236}">
                <a16:creationId xmlns:a16="http://schemas.microsoft.com/office/drawing/2014/main" id="{F7C511D7-AB97-1B4A-0C2E-290429E220E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rcRect/>
          <a:stretch/>
        </p:blipFill>
        <p:spPr>
          <a:xfrm>
            <a:off x="8664097" y="3423042"/>
            <a:ext cx="3060000" cy="2295000"/>
          </a:xfrm>
        </p:spPr>
      </p:pic>
      <p:pic>
        <p:nvPicPr>
          <p:cNvPr id="42" name="Tartalom helye 27">
            <a:extLst>
              <a:ext uri="{FF2B5EF4-FFF2-40B4-BE49-F238E27FC236}">
                <a16:creationId xmlns:a16="http://schemas.microsoft.com/office/drawing/2014/main" id="{F43098FC-E28C-62C7-3D73-732A86E98C7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5533084" y="3443062"/>
            <a:ext cx="3059401" cy="2294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466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lin ang="5400000" scaled="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82B2F0E-11F2-029D-4F5B-EAC2BAE66E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3" name="Group 192">
            <a:extLst>
              <a:ext uri="{FF2B5EF4-FFF2-40B4-BE49-F238E27FC236}">
                <a16:creationId xmlns:a16="http://schemas.microsoft.com/office/drawing/2014/main" id="{6884825E-EC03-4722-8283-74EC8EECC4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194" name="Freeform 11">
              <a:extLst>
                <a:ext uri="{FF2B5EF4-FFF2-40B4-BE49-F238E27FC236}">
                  <a16:creationId xmlns:a16="http://schemas.microsoft.com/office/drawing/2014/main" id="{C04A4164-FDD3-4AE9-8129-4E1B921E25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195" name="Freeform 12">
              <a:extLst>
                <a:ext uri="{FF2B5EF4-FFF2-40B4-BE49-F238E27FC236}">
                  <a16:creationId xmlns:a16="http://schemas.microsoft.com/office/drawing/2014/main" id="{242BA971-550B-4D73-A876-FA172A0CD3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196" name="Freeform 13">
              <a:extLst>
                <a:ext uri="{FF2B5EF4-FFF2-40B4-BE49-F238E27FC236}">
                  <a16:creationId xmlns:a16="http://schemas.microsoft.com/office/drawing/2014/main" id="{F52F4EE2-AD57-433A-87C2-B1418FE22D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197" name="Freeform 14">
              <a:extLst>
                <a:ext uri="{FF2B5EF4-FFF2-40B4-BE49-F238E27FC236}">
                  <a16:creationId xmlns:a16="http://schemas.microsoft.com/office/drawing/2014/main" id="{418466F3-BDB0-4394-BA4A-CF39BF6900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198" name="Freeform 15">
              <a:extLst>
                <a:ext uri="{FF2B5EF4-FFF2-40B4-BE49-F238E27FC236}">
                  <a16:creationId xmlns:a16="http://schemas.microsoft.com/office/drawing/2014/main" id="{9B5012CA-30F7-4EAF-9345-0EC48D013C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199" name="Freeform 16">
              <a:extLst>
                <a:ext uri="{FF2B5EF4-FFF2-40B4-BE49-F238E27FC236}">
                  <a16:creationId xmlns:a16="http://schemas.microsoft.com/office/drawing/2014/main" id="{F1CEB021-8D0F-48F1-947A-7F206BE2DC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200" name="Freeform 17">
              <a:extLst>
                <a:ext uri="{FF2B5EF4-FFF2-40B4-BE49-F238E27FC236}">
                  <a16:creationId xmlns:a16="http://schemas.microsoft.com/office/drawing/2014/main" id="{03D5F265-52CB-44C4-AC6C-690E2BAFF9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201" name="Freeform 18">
              <a:extLst>
                <a:ext uri="{FF2B5EF4-FFF2-40B4-BE49-F238E27FC236}">
                  <a16:creationId xmlns:a16="http://schemas.microsoft.com/office/drawing/2014/main" id="{AC865DC3-14CF-426B-B727-540299B5F8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202" name="Freeform 19">
              <a:extLst>
                <a:ext uri="{FF2B5EF4-FFF2-40B4-BE49-F238E27FC236}">
                  <a16:creationId xmlns:a16="http://schemas.microsoft.com/office/drawing/2014/main" id="{28D0689D-31AE-4EAE-8B89-90DCD47F1B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203" name="Freeform 20">
              <a:extLst>
                <a:ext uri="{FF2B5EF4-FFF2-40B4-BE49-F238E27FC236}">
                  <a16:creationId xmlns:a16="http://schemas.microsoft.com/office/drawing/2014/main" id="{17172BB3-0B74-4B5A-B1FC-09313DAC3C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204" name="Freeform 21">
              <a:extLst>
                <a:ext uri="{FF2B5EF4-FFF2-40B4-BE49-F238E27FC236}">
                  <a16:creationId xmlns:a16="http://schemas.microsoft.com/office/drawing/2014/main" id="{24BF584C-D8EA-4C47-98AB-CDD5EB007A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205" name="Freeform 22">
              <a:extLst>
                <a:ext uri="{FF2B5EF4-FFF2-40B4-BE49-F238E27FC236}">
                  <a16:creationId xmlns:a16="http://schemas.microsoft.com/office/drawing/2014/main" id="{124EB1F1-5E4E-4599-A171-9D77920220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</p:grpSp>
      <p:grpSp>
        <p:nvGrpSpPr>
          <p:cNvPr id="207" name="Group 206">
            <a:extLst>
              <a:ext uri="{FF2B5EF4-FFF2-40B4-BE49-F238E27FC236}">
                <a16:creationId xmlns:a16="http://schemas.microsoft.com/office/drawing/2014/main" id="{2209368F-1AD1-453A-8026-F048709737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157"/>
            <a:ext cx="2356675" cy="6853096"/>
            <a:chOff x="6627813" y="195610"/>
            <a:chExt cx="1952625" cy="5678141"/>
          </a:xfrm>
        </p:grpSpPr>
        <p:sp>
          <p:nvSpPr>
            <p:cNvPr id="208" name="Freeform 27">
              <a:extLst>
                <a:ext uri="{FF2B5EF4-FFF2-40B4-BE49-F238E27FC236}">
                  <a16:creationId xmlns:a16="http://schemas.microsoft.com/office/drawing/2014/main" id="{0E69BFA4-17AB-4ABA-8D3C-631A60BE02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5610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209" name="Freeform 28">
              <a:extLst>
                <a:ext uri="{FF2B5EF4-FFF2-40B4-BE49-F238E27FC236}">
                  <a16:creationId xmlns:a16="http://schemas.microsoft.com/office/drawing/2014/main" id="{4292D11E-0C01-4D2E-B100-948220935C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210" name="Freeform 29">
              <a:extLst>
                <a:ext uri="{FF2B5EF4-FFF2-40B4-BE49-F238E27FC236}">
                  <a16:creationId xmlns:a16="http://schemas.microsoft.com/office/drawing/2014/main" id="{A3A4E547-348A-4729-AC00-1E84D8AD92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211" name="Freeform 30">
              <a:extLst>
                <a:ext uri="{FF2B5EF4-FFF2-40B4-BE49-F238E27FC236}">
                  <a16:creationId xmlns:a16="http://schemas.microsoft.com/office/drawing/2014/main" id="{AE8EC33A-BF4E-4E28-A2F7-033DBBC9DF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212" name="Freeform 31">
              <a:extLst>
                <a:ext uri="{FF2B5EF4-FFF2-40B4-BE49-F238E27FC236}">
                  <a16:creationId xmlns:a16="http://schemas.microsoft.com/office/drawing/2014/main" id="{38008CFA-8ADB-4AAB-8B54-AB4FE356C6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213" name="Freeform 32">
              <a:extLst>
                <a:ext uri="{FF2B5EF4-FFF2-40B4-BE49-F238E27FC236}">
                  <a16:creationId xmlns:a16="http://schemas.microsoft.com/office/drawing/2014/main" id="{F204F925-C7EB-4729-AB29-7487C8ED83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214" name="Freeform 33">
              <a:extLst>
                <a:ext uri="{FF2B5EF4-FFF2-40B4-BE49-F238E27FC236}">
                  <a16:creationId xmlns:a16="http://schemas.microsoft.com/office/drawing/2014/main" id="{1B850771-3B79-4C27-9CC3-3CBFA90C0F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215" name="Freeform 34">
              <a:extLst>
                <a:ext uri="{FF2B5EF4-FFF2-40B4-BE49-F238E27FC236}">
                  <a16:creationId xmlns:a16="http://schemas.microsoft.com/office/drawing/2014/main" id="{565B2F18-C5EF-495D-AF6F-226B7CA9D7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216" name="Freeform 35">
              <a:extLst>
                <a:ext uri="{FF2B5EF4-FFF2-40B4-BE49-F238E27FC236}">
                  <a16:creationId xmlns:a16="http://schemas.microsoft.com/office/drawing/2014/main" id="{BCA4A062-5E82-4F21-BEBB-7E3C4405CF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217" name="Freeform 36">
              <a:extLst>
                <a:ext uri="{FF2B5EF4-FFF2-40B4-BE49-F238E27FC236}">
                  <a16:creationId xmlns:a16="http://schemas.microsoft.com/office/drawing/2014/main" id="{85F9DBD7-D46E-42F2-96B1-B9EE446918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218" name="Freeform 37">
              <a:extLst>
                <a:ext uri="{FF2B5EF4-FFF2-40B4-BE49-F238E27FC236}">
                  <a16:creationId xmlns:a16="http://schemas.microsoft.com/office/drawing/2014/main" id="{098B143F-4C52-4FCA-AC4A-E9BEA91C73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219" name="Freeform 38">
              <a:extLst>
                <a:ext uri="{FF2B5EF4-FFF2-40B4-BE49-F238E27FC236}">
                  <a16:creationId xmlns:a16="http://schemas.microsoft.com/office/drawing/2014/main" id="{A3617AF3-1F02-4D51-9908-2C09CAAB05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</p:grpSp>
      <p:sp>
        <p:nvSpPr>
          <p:cNvPr id="221" name="Rectangle 220">
            <a:extLst>
              <a:ext uri="{FF2B5EF4-FFF2-40B4-BE49-F238E27FC236}">
                <a16:creationId xmlns:a16="http://schemas.microsoft.com/office/drawing/2014/main" id="{76CA6318-3044-4469-954D-B2AD9DE3B6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hu-HU"/>
          </a:p>
        </p:txBody>
      </p:sp>
      <p:sp>
        <p:nvSpPr>
          <p:cNvPr id="223" name="Freeform 11">
            <a:extLst>
              <a:ext uri="{FF2B5EF4-FFF2-40B4-BE49-F238E27FC236}">
                <a16:creationId xmlns:a16="http://schemas.microsoft.com/office/drawing/2014/main" id="{A0AB96DE-D383-4C34-8E56-500D64DE82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hu-HU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3606A995-1E20-D5BB-F6B5-50848004E5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7669" y="624110"/>
            <a:ext cx="4137059" cy="1280890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700" b="1"/>
              <a:t>Szociális segítségnyújtás, önkéntesség</a:t>
            </a:r>
            <a:endParaRPr lang="en-US" sz="2700"/>
          </a:p>
        </p:txBody>
      </p:sp>
      <p:sp>
        <p:nvSpPr>
          <p:cNvPr id="112" name="Content Placeholder 11">
            <a:extLst>
              <a:ext uri="{FF2B5EF4-FFF2-40B4-BE49-F238E27FC236}">
                <a16:creationId xmlns:a16="http://schemas.microsoft.com/office/drawing/2014/main" id="{1B9FBAC5-4D49-065B-BA90-0C88BAFD3D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483862" y="2119548"/>
            <a:ext cx="3551028" cy="3777622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1600" dirty="0" err="1">
                <a:solidFill>
                  <a:srgbClr val="000000"/>
                </a:solidFill>
              </a:rPr>
              <a:t>Támogatás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err="1">
                <a:solidFill>
                  <a:srgbClr val="000000"/>
                </a:solidFill>
              </a:rPr>
              <a:t>krízishelyzetbenélőknek</a:t>
            </a:r>
            <a:endParaRPr lang="en-US" sz="1600" dirty="0">
              <a:solidFill>
                <a:srgbClr val="000000"/>
              </a:solidFill>
            </a:endParaRPr>
          </a:p>
          <a:p>
            <a:r>
              <a:rPr lang="en-US" sz="1600" dirty="0" err="1">
                <a:solidFill>
                  <a:srgbClr val="000000"/>
                </a:solidFill>
              </a:rPr>
              <a:t>Tartós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err="1">
                <a:solidFill>
                  <a:srgbClr val="000000"/>
                </a:solidFill>
              </a:rPr>
              <a:t>kapcsolatok</a:t>
            </a:r>
            <a:r>
              <a:rPr lang="en-US" sz="1600" dirty="0">
                <a:solidFill>
                  <a:srgbClr val="000000"/>
                </a:solidFill>
              </a:rPr>
              <a:t> a </a:t>
            </a:r>
            <a:r>
              <a:rPr lang="en-US" sz="1600" dirty="0" err="1">
                <a:solidFill>
                  <a:srgbClr val="000000"/>
                </a:solidFill>
              </a:rPr>
              <a:t>segítő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err="1">
                <a:solidFill>
                  <a:srgbClr val="000000"/>
                </a:solidFill>
              </a:rPr>
              <a:t>és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err="1">
                <a:solidFill>
                  <a:srgbClr val="000000"/>
                </a:solidFill>
              </a:rPr>
              <a:t>segített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err="1">
                <a:solidFill>
                  <a:srgbClr val="000000"/>
                </a:solidFill>
              </a:rPr>
              <a:t>között</a:t>
            </a:r>
            <a:endParaRPr lang="en-US" sz="1600" dirty="0">
              <a:solidFill>
                <a:srgbClr val="000000"/>
              </a:solidFill>
            </a:endParaRPr>
          </a:p>
          <a:p>
            <a:r>
              <a:rPr lang="en-US" sz="1600" dirty="0">
                <a:solidFill>
                  <a:srgbClr val="000000"/>
                </a:solidFill>
              </a:rPr>
              <a:t>A </a:t>
            </a:r>
            <a:r>
              <a:rPr lang="en-US" sz="1600" dirty="0" err="1">
                <a:solidFill>
                  <a:srgbClr val="000000"/>
                </a:solidFill>
              </a:rPr>
              <a:t>közösségi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err="1">
                <a:solidFill>
                  <a:srgbClr val="000000"/>
                </a:solidFill>
              </a:rPr>
              <a:t>felelősségvállalás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err="1">
                <a:solidFill>
                  <a:srgbClr val="000000"/>
                </a:solidFill>
              </a:rPr>
              <a:t>erősítése</a:t>
            </a:r>
            <a:endParaRPr lang="en-US" sz="1600" dirty="0">
              <a:solidFill>
                <a:srgbClr val="000000"/>
              </a:solidFill>
            </a:endParaRPr>
          </a:p>
        </p:txBody>
      </p:sp>
      <p:pic>
        <p:nvPicPr>
          <p:cNvPr id="4" name="Tartalom helye 5">
            <a:extLst>
              <a:ext uri="{FF2B5EF4-FFF2-40B4-BE49-F238E27FC236}">
                <a16:creationId xmlns:a16="http://schemas.microsoft.com/office/drawing/2014/main" id="{BEC79F98-CAFE-DF9C-CC33-7084C007537C}"/>
              </a:ext>
            </a:extLst>
          </p:cNvPr>
          <p:cNvPicPr>
            <a:picLocks/>
          </p:cNvPicPr>
          <p:nvPr/>
        </p:nvPicPr>
        <p:blipFill>
          <a:blip r:embed="rId2"/>
          <a:srcRect l="39" r="39"/>
          <a:stretch/>
        </p:blipFill>
        <p:spPr>
          <a:xfrm>
            <a:off x="8664097" y="838300"/>
            <a:ext cx="3060000" cy="2296800"/>
          </a:xfrm>
          <a:prstGeom prst="rect">
            <a:avLst/>
          </a:prstGeom>
        </p:spPr>
      </p:pic>
      <p:pic>
        <p:nvPicPr>
          <p:cNvPr id="5" name="Tartalom helye 5">
            <a:extLst>
              <a:ext uri="{FF2B5EF4-FFF2-40B4-BE49-F238E27FC236}">
                <a16:creationId xmlns:a16="http://schemas.microsoft.com/office/drawing/2014/main" id="{3C3FC126-5913-FE1A-0447-20656774625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31" b="31"/>
          <a:stretch/>
        </p:blipFill>
        <p:spPr>
          <a:xfrm>
            <a:off x="5532785" y="829879"/>
            <a:ext cx="3060000" cy="2295000"/>
          </a:xfrm>
          <a:prstGeom prst="rect">
            <a:avLst/>
          </a:prstGeom>
        </p:spPr>
      </p:pic>
      <p:pic>
        <p:nvPicPr>
          <p:cNvPr id="7" name="Tartalom helye 27">
            <a:extLst>
              <a:ext uri="{FF2B5EF4-FFF2-40B4-BE49-F238E27FC236}">
                <a16:creationId xmlns:a16="http://schemas.microsoft.com/office/drawing/2014/main" id="{7B412B90-92F9-E7D5-364D-154D9AD422D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8664097" y="3423042"/>
            <a:ext cx="3060000" cy="2295000"/>
          </a:xfrm>
          <a:prstGeom prst="rect">
            <a:avLst/>
          </a:prstGeom>
        </p:spPr>
      </p:pic>
      <p:pic>
        <p:nvPicPr>
          <p:cNvPr id="9" name="Tartalom helye 27">
            <a:extLst>
              <a:ext uri="{FF2B5EF4-FFF2-40B4-BE49-F238E27FC236}">
                <a16:creationId xmlns:a16="http://schemas.microsoft.com/office/drawing/2014/main" id="{734E1CD5-23FD-8D7A-873C-8BB6E09043F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5533084" y="3443368"/>
            <a:ext cx="3059401" cy="2293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3589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lin ang="5400000" scaled="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0D953A8-E6B1-023E-63CB-42F8CF1C4A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3" name="Group 192">
            <a:extLst>
              <a:ext uri="{FF2B5EF4-FFF2-40B4-BE49-F238E27FC236}">
                <a16:creationId xmlns:a16="http://schemas.microsoft.com/office/drawing/2014/main" id="{0AFC32C6-D022-5B39-40C9-EB19EF818D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194" name="Freeform 11">
              <a:extLst>
                <a:ext uri="{FF2B5EF4-FFF2-40B4-BE49-F238E27FC236}">
                  <a16:creationId xmlns:a16="http://schemas.microsoft.com/office/drawing/2014/main" id="{7287C029-9B42-C502-E4F5-6DFED2088F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195" name="Freeform 12">
              <a:extLst>
                <a:ext uri="{FF2B5EF4-FFF2-40B4-BE49-F238E27FC236}">
                  <a16:creationId xmlns:a16="http://schemas.microsoft.com/office/drawing/2014/main" id="{6E55B7BF-9AEC-12A3-BCC9-654ADD3A65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196" name="Freeform 13">
              <a:extLst>
                <a:ext uri="{FF2B5EF4-FFF2-40B4-BE49-F238E27FC236}">
                  <a16:creationId xmlns:a16="http://schemas.microsoft.com/office/drawing/2014/main" id="{6384C76E-021E-7DD0-76E1-6D6EAB453A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197" name="Freeform 14">
              <a:extLst>
                <a:ext uri="{FF2B5EF4-FFF2-40B4-BE49-F238E27FC236}">
                  <a16:creationId xmlns:a16="http://schemas.microsoft.com/office/drawing/2014/main" id="{1AD134D6-94E7-EC59-8EAF-952B03A33D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198" name="Freeform 15">
              <a:extLst>
                <a:ext uri="{FF2B5EF4-FFF2-40B4-BE49-F238E27FC236}">
                  <a16:creationId xmlns:a16="http://schemas.microsoft.com/office/drawing/2014/main" id="{8AF11C0F-3089-BDF5-93B7-52FDAF3486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199" name="Freeform 16">
              <a:extLst>
                <a:ext uri="{FF2B5EF4-FFF2-40B4-BE49-F238E27FC236}">
                  <a16:creationId xmlns:a16="http://schemas.microsoft.com/office/drawing/2014/main" id="{955E2368-D643-FA37-2C72-B5783046E9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200" name="Freeform 17">
              <a:extLst>
                <a:ext uri="{FF2B5EF4-FFF2-40B4-BE49-F238E27FC236}">
                  <a16:creationId xmlns:a16="http://schemas.microsoft.com/office/drawing/2014/main" id="{754B9485-C1B7-0197-3C6C-2504260E48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201" name="Freeform 18">
              <a:extLst>
                <a:ext uri="{FF2B5EF4-FFF2-40B4-BE49-F238E27FC236}">
                  <a16:creationId xmlns:a16="http://schemas.microsoft.com/office/drawing/2014/main" id="{812C0D49-F262-FFDB-F2EC-2832414642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202" name="Freeform 19">
              <a:extLst>
                <a:ext uri="{FF2B5EF4-FFF2-40B4-BE49-F238E27FC236}">
                  <a16:creationId xmlns:a16="http://schemas.microsoft.com/office/drawing/2014/main" id="{6C5C4D7A-3218-C47A-1CC2-F867D2209E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203" name="Freeform 20">
              <a:extLst>
                <a:ext uri="{FF2B5EF4-FFF2-40B4-BE49-F238E27FC236}">
                  <a16:creationId xmlns:a16="http://schemas.microsoft.com/office/drawing/2014/main" id="{CD2C891C-6E19-08F3-EB70-C7FCFEB8ED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204" name="Freeform 21">
              <a:extLst>
                <a:ext uri="{FF2B5EF4-FFF2-40B4-BE49-F238E27FC236}">
                  <a16:creationId xmlns:a16="http://schemas.microsoft.com/office/drawing/2014/main" id="{20D08E97-24B6-09B5-C88A-246A81D824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205" name="Freeform 22">
              <a:extLst>
                <a:ext uri="{FF2B5EF4-FFF2-40B4-BE49-F238E27FC236}">
                  <a16:creationId xmlns:a16="http://schemas.microsoft.com/office/drawing/2014/main" id="{488954BA-8378-7547-B703-814C73118A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</p:grpSp>
      <p:grpSp>
        <p:nvGrpSpPr>
          <p:cNvPr id="207" name="Group 206">
            <a:extLst>
              <a:ext uri="{FF2B5EF4-FFF2-40B4-BE49-F238E27FC236}">
                <a16:creationId xmlns:a16="http://schemas.microsoft.com/office/drawing/2014/main" id="{7EDAC3B9-C9F6-A38C-CD32-31E3C0CA0E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157"/>
            <a:ext cx="2356675" cy="6853096"/>
            <a:chOff x="6627813" y="195610"/>
            <a:chExt cx="1952625" cy="5678141"/>
          </a:xfrm>
        </p:grpSpPr>
        <p:sp>
          <p:nvSpPr>
            <p:cNvPr id="208" name="Freeform 27">
              <a:extLst>
                <a:ext uri="{FF2B5EF4-FFF2-40B4-BE49-F238E27FC236}">
                  <a16:creationId xmlns:a16="http://schemas.microsoft.com/office/drawing/2014/main" id="{4C632C0F-CE4B-A752-11EC-89938D1CA2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5610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209" name="Freeform 28">
              <a:extLst>
                <a:ext uri="{FF2B5EF4-FFF2-40B4-BE49-F238E27FC236}">
                  <a16:creationId xmlns:a16="http://schemas.microsoft.com/office/drawing/2014/main" id="{5F3A1C98-083E-963F-7E10-9F985B1657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210" name="Freeform 29">
              <a:extLst>
                <a:ext uri="{FF2B5EF4-FFF2-40B4-BE49-F238E27FC236}">
                  <a16:creationId xmlns:a16="http://schemas.microsoft.com/office/drawing/2014/main" id="{90D748EF-1706-C418-E648-2C1C04941F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211" name="Freeform 30">
              <a:extLst>
                <a:ext uri="{FF2B5EF4-FFF2-40B4-BE49-F238E27FC236}">
                  <a16:creationId xmlns:a16="http://schemas.microsoft.com/office/drawing/2014/main" id="{3C6A389D-2A45-33EC-2C2B-DE51BF2CA8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212" name="Freeform 31">
              <a:extLst>
                <a:ext uri="{FF2B5EF4-FFF2-40B4-BE49-F238E27FC236}">
                  <a16:creationId xmlns:a16="http://schemas.microsoft.com/office/drawing/2014/main" id="{3DAE87E0-FD8D-0A62-FE9F-FDDE831633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213" name="Freeform 32">
              <a:extLst>
                <a:ext uri="{FF2B5EF4-FFF2-40B4-BE49-F238E27FC236}">
                  <a16:creationId xmlns:a16="http://schemas.microsoft.com/office/drawing/2014/main" id="{811908F0-1B8A-AB53-9DCD-8D5A45765E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214" name="Freeform 33">
              <a:extLst>
                <a:ext uri="{FF2B5EF4-FFF2-40B4-BE49-F238E27FC236}">
                  <a16:creationId xmlns:a16="http://schemas.microsoft.com/office/drawing/2014/main" id="{4C244AD1-FCB3-66D1-7FE4-7ABC689E00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215" name="Freeform 34">
              <a:extLst>
                <a:ext uri="{FF2B5EF4-FFF2-40B4-BE49-F238E27FC236}">
                  <a16:creationId xmlns:a16="http://schemas.microsoft.com/office/drawing/2014/main" id="{CFFBA5A1-50D7-58B8-CDE7-A3D9DDAAEA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216" name="Freeform 35">
              <a:extLst>
                <a:ext uri="{FF2B5EF4-FFF2-40B4-BE49-F238E27FC236}">
                  <a16:creationId xmlns:a16="http://schemas.microsoft.com/office/drawing/2014/main" id="{CF20C6F6-6E94-6CC2-80E2-B595A35A8B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217" name="Freeform 36">
              <a:extLst>
                <a:ext uri="{FF2B5EF4-FFF2-40B4-BE49-F238E27FC236}">
                  <a16:creationId xmlns:a16="http://schemas.microsoft.com/office/drawing/2014/main" id="{9203AEEC-82E4-0854-46CC-4449DBD59A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218" name="Freeform 37">
              <a:extLst>
                <a:ext uri="{FF2B5EF4-FFF2-40B4-BE49-F238E27FC236}">
                  <a16:creationId xmlns:a16="http://schemas.microsoft.com/office/drawing/2014/main" id="{14102056-8581-53E4-1C61-DC8E9CBE80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219" name="Freeform 38">
              <a:extLst>
                <a:ext uri="{FF2B5EF4-FFF2-40B4-BE49-F238E27FC236}">
                  <a16:creationId xmlns:a16="http://schemas.microsoft.com/office/drawing/2014/main" id="{3F0CE2B6-7988-8596-6FBA-3904898024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</p:grpSp>
      <p:sp>
        <p:nvSpPr>
          <p:cNvPr id="221" name="Rectangle 220">
            <a:extLst>
              <a:ext uri="{FF2B5EF4-FFF2-40B4-BE49-F238E27FC236}">
                <a16:creationId xmlns:a16="http://schemas.microsoft.com/office/drawing/2014/main" id="{20723A74-7477-03DC-C53D-4CEBFAEBB2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hu-HU"/>
          </a:p>
        </p:txBody>
      </p:sp>
      <p:sp>
        <p:nvSpPr>
          <p:cNvPr id="223" name="Freeform 11">
            <a:extLst>
              <a:ext uri="{FF2B5EF4-FFF2-40B4-BE49-F238E27FC236}">
                <a16:creationId xmlns:a16="http://schemas.microsoft.com/office/drawing/2014/main" id="{370CB8FA-0FE9-1234-F166-2CE11A0B35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hu-HU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154AF838-D4CB-B7BE-3BCB-DBBC107A39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7669" y="624110"/>
            <a:ext cx="4137059" cy="1280890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700" b="1" dirty="0"/>
              <a:t>S</a:t>
            </a:r>
            <a:r>
              <a:rPr lang="hu-HU" sz="2700" b="1" dirty="0"/>
              <a:t>M Adománybolt</a:t>
            </a:r>
            <a:endParaRPr lang="en-US" sz="2700" dirty="0"/>
          </a:p>
        </p:txBody>
      </p:sp>
      <p:sp>
        <p:nvSpPr>
          <p:cNvPr id="112" name="Content Placeholder 11">
            <a:extLst>
              <a:ext uri="{FF2B5EF4-FFF2-40B4-BE49-F238E27FC236}">
                <a16:creationId xmlns:a16="http://schemas.microsoft.com/office/drawing/2014/main" id="{51BF95A9-3039-E03C-D6AB-25A248D91E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412029" y="2119548"/>
            <a:ext cx="3784121" cy="3777622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hu-HU" dirty="0"/>
              <a:t>2014-ben indult mintaprojekt, országos úttörő kezdeményezés</a:t>
            </a:r>
          </a:p>
          <a:p>
            <a:r>
              <a:rPr lang="hu-HU" dirty="0"/>
              <a:t>Kettős cél: SM betegek támogatása és szociális segítségnyújtás</a:t>
            </a:r>
          </a:p>
          <a:p>
            <a:r>
              <a:rPr lang="hu-HU" dirty="0"/>
              <a:t>Szeretet Szombat akciók, közösségi adománygyűjtés</a:t>
            </a:r>
            <a:endParaRPr lang="en-US" sz="1600" dirty="0">
              <a:solidFill>
                <a:srgbClr val="000000"/>
              </a:solidFill>
            </a:endParaRPr>
          </a:p>
        </p:txBody>
      </p:sp>
      <p:pic>
        <p:nvPicPr>
          <p:cNvPr id="4" name="Tartalom helye 5">
            <a:extLst>
              <a:ext uri="{FF2B5EF4-FFF2-40B4-BE49-F238E27FC236}">
                <a16:creationId xmlns:a16="http://schemas.microsoft.com/office/drawing/2014/main" id="{B3FCF8D1-1F33-5B52-1E84-FD53DE095DB6}"/>
              </a:ext>
            </a:extLst>
          </p:cNvPr>
          <p:cNvPicPr>
            <a:picLocks/>
          </p:cNvPicPr>
          <p:nvPr/>
        </p:nvPicPr>
        <p:blipFill>
          <a:blip r:embed="rId2"/>
          <a:srcRect l="17" r="17"/>
          <a:stretch/>
        </p:blipFill>
        <p:spPr>
          <a:xfrm>
            <a:off x="8664097" y="838300"/>
            <a:ext cx="3060000" cy="2296800"/>
          </a:xfrm>
          <a:prstGeom prst="rect">
            <a:avLst/>
          </a:prstGeom>
        </p:spPr>
      </p:pic>
      <p:pic>
        <p:nvPicPr>
          <p:cNvPr id="5" name="Tartalom helye 5">
            <a:extLst>
              <a:ext uri="{FF2B5EF4-FFF2-40B4-BE49-F238E27FC236}">
                <a16:creationId xmlns:a16="http://schemas.microsoft.com/office/drawing/2014/main" id="{EEA150E8-15CC-405F-E7F4-4BB6E1B5127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0" r="10"/>
          <a:stretch/>
        </p:blipFill>
        <p:spPr>
          <a:xfrm>
            <a:off x="5532785" y="829879"/>
            <a:ext cx="3060000" cy="2295000"/>
          </a:xfrm>
          <a:prstGeom prst="rect">
            <a:avLst/>
          </a:prstGeom>
        </p:spPr>
      </p:pic>
      <p:pic>
        <p:nvPicPr>
          <p:cNvPr id="7" name="Tartalom helye 27">
            <a:extLst>
              <a:ext uri="{FF2B5EF4-FFF2-40B4-BE49-F238E27FC236}">
                <a16:creationId xmlns:a16="http://schemas.microsoft.com/office/drawing/2014/main" id="{B57385F4-C427-1173-FE96-47198F9D99B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8664097" y="3423042"/>
            <a:ext cx="3060000" cy="2295000"/>
          </a:xfrm>
          <a:prstGeom prst="rect">
            <a:avLst/>
          </a:prstGeom>
        </p:spPr>
      </p:pic>
      <p:pic>
        <p:nvPicPr>
          <p:cNvPr id="9" name="Tartalom helye 27">
            <a:extLst>
              <a:ext uri="{FF2B5EF4-FFF2-40B4-BE49-F238E27FC236}">
                <a16:creationId xmlns:a16="http://schemas.microsoft.com/office/drawing/2014/main" id="{2588B1D3-020A-AECA-BC87-414160BD909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5533084" y="3443062"/>
            <a:ext cx="3059401" cy="2294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8552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lin ang="5400000" scaled="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2A093FE-20E0-03A3-C026-68B18098FA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3" name="Group 192">
            <a:extLst>
              <a:ext uri="{FF2B5EF4-FFF2-40B4-BE49-F238E27FC236}">
                <a16:creationId xmlns:a16="http://schemas.microsoft.com/office/drawing/2014/main" id="{7668C4B7-A485-7797-D8EF-E721000EAB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194" name="Freeform 11">
              <a:extLst>
                <a:ext uri="{FF2B5EF4-FFF2-40B4-BE49-F238E27FC236}">
                  <a16:creationId xmlns:a16="http://schemas.microsoft.com/office/drawing/2014/main" id="{F0765BCA-CE93-6CF9-3E5A-5B05779E69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195" name="Freeform 12">
              <a:extLst>
                <a:ext uri="{FF2B5EF4-FFF2-40B4-BE49-F238E27FC236}">
                  <a16:creationId xmlns:a16="http://schemas.microsoft.com/office/drawing/2014/main" id="{F4AC4C56-39D6-B934-A66A-2BCA1A7111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196" name="Freeform 13">
              <a:extLst>
                <a:ext uri="{FF2B5EF4-FFF2-40B4-BE49-F238E27FC236}">
                  <a16:creationId xmlns:a16="http://schemas.microsoft.com/office/drawing/2014/main" id="{C2CA3D22-6228-51F0-2613-D1158BB9DA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197" name="Freeform 14">
              <a:extLst>
                <a:ext uri="{FF2B5EF4-FFF2-40B4-BE49-F238E27FC236}">
                  <a16:creationId xmlns:a16="http://schemas.microsoft.com/office/drawing/2014/main" id="{787C8B65-9B1B-0095-F991-560B17EA02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198" name="Freeform 15">
              <a:extLst>
                <a:ext uri="{FF2B5EF4-FFF2-40B4-BE49-F238E27FC236}">
                  <a16:creationId xmlns:a16="http://schemas.microsoft.com/office/drawing/2014/main" id="{26019C7E-30F5-90D1-CBB9-D663E1DCB1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199" name="Freeform 16">
              <a:extLst>
                <a:ext uri="{FF2B5EF4-FFF2-40B4-BE49-F238E27FC236}">
                  <a16:creationId xmlns:a16="http://schemas.microsoft.com/office/drawing/2014/main" id="{63272DA9-C512-8409-D6A7-DD11B5C2F0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200" name="Freeform 17">
              <a:extLst>
                <a:ext uri="{FF2B5EF4-FFF2-40B4-BE49-F238E27FC236}">
                  <a16:creationId xmlns:a16="http://schemas.microsoft.com/office/drawing/2014/main" id="{E526B81B-AB2F-172E-8F05-D3A6A5CA19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201" name="Freeform 18">
              <a:extLst>
                <a:ext uri="{FF2B5EF4-FFF2-40B4-BE49-F238E27FC236}">
                  <a16:creationId xmlns:a16="http://schemas.microsoft.com/office/drawing/2014/main" id="{AA31E364-8F5B-5066-987A-E253ACEE99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202" name="Freeform 19">
              <a:extLst>
                <a:ext uri="{FF2B5EF4-FFF2-40B4-BE49-F238E27FC236}">
                  <a16:creationId xmlns:a16="http://schemas.microsoft.com/office/drawing/2014/main" id="{00CB897E-52E8-E491-0D2B-10D1E4E47B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203" name="Freeform 20">
              <a:extLst>
                <a:ext uri="{FF2B5EF4-FFF2-40B4-BE49-F238E27FC236}">
                  <a16:creationId xmlns:a16="http://schemas.microsoft.com/office/drawing/2014/main" id="{E04087DE-FDC5-120F-7B83-8E3BBD23D5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204" name="Freeform 21">
              <a:extLst>
                <a:ext uri="{FF2B5EF4-FFF2-40B4-BE49-F238E27FC236}">
                  <a16:creationId xmlns:a16="http://schemas.microsoft.com/office/drawing/2014/main" id="{570C80E0-AF2F-A0B7-5A03-978E5E2A16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205" name="Freeform 22">
              <a:extLst>
                <a:ext uri="{FF2B5EF4-FFF2-40B4-BE49-F238E27FC236}">
                  <a16:creationId xmlns:a16="http://schemas.microsoft.com/office/drawing/2014/main" id="{6547D26F-E343-842D-8FC0-6C422CC7A4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</p:grpSp>
      <p:grpSp>
        <p:nvGrpSpPr>
          <p:cNvPr id="207" name="Group 206">
            <a:extLst>
              <a:ext uri="{FF2B5EF4-FFF2-40B4-BE49-F238E27FC236}">
                <a16:creationId xmlns:a16="http://schemas.microsoft.com/office/drawing/2014/main" id="{1742819B-FF74-216D-07D7-29AE7782C2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157"/>
            <a:ext cx="2356675" cy="6853096"/>
            <a:chOff x="6627813" y="195610"/>
            <a:chExt cx="1952625" cy="5678141"/>
          </a:xfrm>
        </p:grpSpPr>
        <p:sp>
          <p:nvSpPr>
            <p:cNvPr id="208" name="Freeform 27">
              <a:extLst>
                <a:ext uri="{FF2B5EF4-FFF2-40B4-BE49-F238E27FC236}">
                  <a16:creationId xmlns:a16="http://schemas.microsoft.com/office/drawing/2014/main" id="{B4B2A685-DB8C-83D0-0227-56C3E022B7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5610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209" name="Freeform 28">
              <a:extLst>
                <a:ext uri="{FF2B5EF4-FFF2-40B4-BE49-F238E27FC236}">
                  <a16:creationId xmlns:a16="http://schemas.microsoft.com/office/drawing/2014/main" id="{32E0B0DA-97BB-FF30-7BB6-7D98A86D14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210" name="Freeform 29">
              <a:extLst>
                <a:ext uri="{FF2B5EF4-FFF2-40B4-BE49-F238E27FC236}">
                  <a16:creationId xmlns:a16="http://schemas.microsoft.com/office/drawing/2014/main" id="{395F6ED3-29FD-1DC0-1CE4-6F1DB86EBC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211" name="Freeform 30">
              <a:extLst>
                <a:ext uri="{FF2B5EF4-FFF2-40B4-BE49-F238E27FC236}">
                  <a16:creationId xmlns:a16="http://schemas.microsoft.com/office/drawing/2014/main" id="{3A8994A8-E5E3-5093-0F2B-DED9087940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212" name="Freeform 31">
              <a:extLst>
                <a:ext uri="{FF2B5EF4-FFF2-40B4-BE49-F238E27FC236}">
                  <a16:creationId xmlns:a16="http://schemas.microsoft.com/office/drawing/2014/main" id="{9A67E92C-D106-64ED-6C28-91F034FDCA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213" name="Freeform 32">
              <a:extLst>
                <a:ext uri="{FF2B5EF4-FFF2-40B4-BE49-F238E27FC236}">
                  <a16:creationId xmlns:a16="http://schemas.microsoft.com/office/drawing/2014/main" id="{7A3E5EF4-6EEB-76A0-5143-923B404BBE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214" name="Freeform 33">
              <a:extLst>
                <a:ext uri="{FF2B5EF4-FFF2-40B4-BE49-F238E27FC236}">
                  <a16:creationId xmlns:a16="http://schemas.microsoft.com/office/drawing/2014/main" id="{3CDDC3CC-A310-46E0-6EA6-8346898779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215" name="Freeform 34">
              <a:extLst>
                <a:ext uri="{FF2B5EF4-FFF2-40B4-BE49-F238E27FC236}">
                  <a16:creationId xmlns:a16="http://schemas.microsoft.com/office/drawing/2014/main" id="{812E83C4-4C98-3EBD-9ED3-637E26F44A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216" name="Freeform 35">
              <a:extLst>
                <a:ext uri="{FF2B5EF4-FFF2-40B4-BE49-F238E27FC236}">
                  <a16:creationId xmlns:a16="http://schemas.microsoft.com/office/drawing/2014/main" id="{1FE1D537-BB38-C488-50D3-E16FE44434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217" name="Freeform 36">
              <a:extLst>
                <a:ext uri="{FF2B5EF4-FFF2-40B4-BE49-F238E27FC236}">
                  <a16:creationId xmlns:a16="http://schemas.microsoft.com/office/drawing/2014/main" id="{1DB8FC65-D923-B637-3B44-0686E41120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218" name="Freeform 37">
              <a:extLst>
                <a:ext uri="{FF2B5EF4-FFF2-40B4-BE49-F238E27FC236}">
                  <a16:creationId xmlns:a16="http://schemas.microsoft.com/office/drawing/2014/main" id="{99ED9B16-AB2C-26C7-51F6-AE1E30C738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219" name="Freeform 38">
              <a:extLst>
                <a:ext uri="{FF2B5EF4-FFF2-40B4-BE49-F238E27FC236}">
                  <a16:creationId xmlns:a16="http://schemas.microsoft.com/office/drawing/2014/main" id="{629BA9BF-515D-D0AD-07E7-098AE3B9E4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</p:grpSp>
      <p:sp>
        <p:nvSpPr>
          <p:cNvPr id="221" name="Rectangle 220">
            <a:extLst>
              <a:ext uri="{FF2B5EF4-FFF2-40B4-BE49-F238E27FC236}">
                <a16:creationId xmlns:a16="http://schemas.microsoft.com/office/drawing/2014/main" id="{A0700AAF-02BA-6CDD-6854-315F534769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hu-HU"/>
          </a:p>
        </p:txBody>
      </p:sp>
      <p:sp>
        <p:nvSpPr>
          <p:cNvPr id="223" name="Freeform 11">
            <a:extLst>
              <a:ext uri="{FF2B5EF4-FFF2-40B4-BE49-F238E27FC236}">
                <a16:creationId xmlns:a16="http://schemas.microsoft.com/office/drawing/2014/main" id="{63BB66A1-6A65-F921-70F6-9522D2B15B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hu-HU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E1460009-6128-6024-C571-C556DC8BFA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7669" y="624110"/>
            <a:ext cx="4137059" cy="1280890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</a:pPr>
            <a:r>
              <a:rPr lang="hu-HU" sz="2700" b="1" dirty="0"/>
              <a:t>Munkahelyteremtés</a:t>
            </a:r>
            <a:endParaRPr lang="en-US" sz="2700" dirty="0"/>
          </a:p>
        </p:txBody>
      </p:sp>
      <p:sp>
        <p:nvSpPr>
          <p:cNvPr id="112" name="Content Placeholder 11">
            <a:extLst>
              <a:ext uri="{FF2B5EF4-FFF2-40B4-BE49-F238E27FC236}">
                <a16:creationId xmlns:a16="http://schemas.microsoft.com/office/drawing/2014/main" id="{580EEBA7-AB4F-37AE-8AD9-C2C43486C37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312771" y="2151025"/>
            <a:ext cx="3618821" cy="3777622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hu-HU" dirty="0"/>
              <a:t>SM betegek, megváltozott munkaképességű és fogyatékkal élő emberek munkaerőpiaci integrációja</a:t>
            </a:r>
          </a:p>
          <a:p>
            <a:r>
              <a:rPr lang="hu-HU" dirty="0"/>
              <a:t>Támogatott foglalkoztatás (mentorálás, egyéni felkészítés, beilleszkedés segítés)</a:t>
            </a:r>
          </a:p>
          <a:p>
            <a:r>
              <a:rPr lang="hu-HU" dirty="0"/>
              <a:t>Munkáltatói partnerség és rugalmas munkavégzés</a:t>
            </a:r>
          </a:p>
        </p:txBody>
      </p:sp>
      <p:pic>
        <p:nvPicPr>
          <p:cNvPr id="3" name="Tartalom helye 5">
            <a:extLst>
              <a:ext uri="{FF2B5EF4-FFF2-40B4-BE49-F238E27FC236}">
                <a16:creationId xmlns:a16="http://schemas.microsoft.com/office/drawing/2014/main" id="{5F5E4A0B-4276-E08C-2E64-B7F4CB93F31C}"/>
              </a:ext>
            </a:extLst>
          </p:cNvPr>
          <p:cNvPicPr>
            <a:picLocks/>
          </p:cNvPicPr>
          <p:nvPr/>
        </p:nvPicPr>
        <p:blipFill>
          <a:blip r:embed="rId2"/>
          <a:srcRect l="28" r="28"/>
          <a:stretch/>
        </p:blipFill>
        <p:spPr>
          <a:xfrm>
            <a:off x="8664097" y="838300"/>
            <a:ext cx="3060000" cy="2296800"/>
          </a:xfrm>
          <a:prstGeom prst="rect">
            <a:avLst/>
          </a:prstGeom>
        </p:spPr>
      </p:pic>
      <p:pic>
        <p:nvPicPr>
          <p:cNvPr id="4" name="Tartalom helye 5">
            <a:extLst>
              <a:ext uri="{FF2B5EF4-FFF2-40B4-BE49-F238E27FC236}">
                <a16:creationId xmlns:a16="http://schemas.microsoft.com/office/drawing/2014/main" id="{69F8A35E-5A1F-E494-AE32-DE5D2A247EB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532785" y="829879"/>
            <a:ext cx="3060000" cy="2295000"/>
          </a:xfrm>
          <a:prstGeom prst="rect">
            <a:avLst/>
          </a:prstGeom>
        </p:spPr>
      </p:pic>
      <p:pic>
        <p:nvPicPr>
          <p:cNvPr id="5" name="Tartalom helye 27">
            <a:extLst>
              <a:ext uri="{FF2B5EF4-FFF2-40B4-BE49-F238E27FC236}">
                <a16:creationId xmlns:a16="http://schemas.microsoft.com/office/drawing/2014/main" id="{D7DB0A57-EB51-3C5B-B41A-0CE42323531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8665222" y="3423042"/>
            <a:ext cx="3057750" cy="2295000"/>
          </a:xfrm>
          <a:prstGeom prst="rect">
            <a:avLst/>
          </a:prstGeom>
        </p:spPr>
      </p:pic>
      <p:pic>
        <p:nvPicPr>
          <p:cNvPr id="7" name="Tartalom helye 27">
            <a:extLst>
              <a:ext uri="{FF2B5EF4-FFF2-40B4-BE49-F238E27FC236}">
                <a16:creationId xmlns:a16="http://schemas.microsoft.com/office/drawing/2014/main" id="{A41D5F41-B6C5-B1B0-992E-E62370DBD1B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5533084" y="3443062"/>
            <a:ext cx="3059401" cy="2294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8880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lin ang="5400000" scaled="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655AA2E-A4C1-771B-A6CC-CCF169902A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3" name="Group 192">
            <a:extLst>
              <a:ext uri="{FF2B5EF4-FFF2-40B4-BE49-F238E27FC236}">
                <a16:creationId xmlns:a16="http://schemas.microsoft.com/office/drawing/2014/main" id="{624849F7-1D0C-9412-BA6A-53AF7355A6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194" name="Freeform 11">
              <a:extLst>
                <a:ext uri="{FF2B5EF4-FFF2-40B4-BE49-F238E27FC236}">
                  <a16:creationId xmlns:a16="http://schemas.microsoft.com/office/drawing/2014/main" id="{9BB9688A-0FE0-0BBF-27BE-C8DA118FF4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195" name="Freeform 12">
              <a:extLst>
                <a:ext uri="{FF2B5EF4-FFF2-40B4-BE49-F238E27FC236}">
                  <a16:creationId xmlns:a16="http://schemas.microsoft.com/office/drawing/2014/main" id="{A591580D-9A49-6D0F-473E-68B5133052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196" name="Freeform 13">
              <a:extLst>
                <a:ext uri="{FF2B5EF4-FFF2-40B4-BE49-F238E27FC236}">
                  <a16:creationId xmlns:a16="http://schemas.microsoft.com/office/drawing/2014/main" id="{B75F204E-C5A0-54F2-DE49-49DFC5BCEA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197" name="Freeform 14">
              <a:extLst>
                <a:ext uri="{FF2B5EF4-FFF2-40B4-BE49-F238E27FC236}">
                  <a16:creationId xmlns:a16="http://schemas.microsoft.com/office/drawing/2014/main" id="{B1060248-13F6-F1D9-C11A-97865A98AA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198" name="Freeform 15">
              <a:extLst>
                <a:ext uri="{FF2B5EF4-FFF2-40B4-BE49-F238E27FC236}">
                  <a16:creationId xmlns:a16="http://schemas.microsoft.com/office/drawing/2014/main" id="{CE0E78F6-0059-3148-CDF6-7AB4033942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199" name="Freeform 16">
              <a:extLst>
                <a:ext uri="{FF2B5EF4-FFF2-40B4-BE49-F238E27FC236}">
                  <a16:creationId xmlns:a16="http://schemas.microsoft.com/office/drawing/2014/main" id="{DC7BAB1A-9461-B858-E170-DFAE6A0909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200" name="Freeform 17">
              <a:extLst>
                <a:ext uri="{FF2B5EF4-FFF2-40B4-BE49-F238E27FC236}">
                  <a16:creationId xmlns:a16="http://schemas.microsoft.com/office/drawing/2014/main" id="{95482310-4E75-5E35-B3FE-81E7E1DC45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201" name="Freeform 18">
              <a:extLst>
                <a:ext uri="{FF2B5EF4-FFF2-40B4-BE49-F238E27FC236}">
                  <a16:creationId xmlns:a16="http://schemas.microsoft.com/office/drawing/2014/main" id="{80FE4149-D410-BD71-4BC1-0D3B249AF9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202" name="Freeform 19">
              <a:extLst>
                <a:ext uri="{FF2B5EF4-FFF2-40B4-BE49-F238E27FC236}">
                  <a16:creationId xmlns:a16="http://schemas.microsoft.com/office/drawing/2014/main" id="{6C192CFE-AA2C-A6AF-1C5D-9C7CA1EF82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203" name="Freeform 20">
              <a:extLst>
                <a:ext uri="{FF2B5EF4-FFF2-40B4-BE49-F238E27FC236}">
                  <a16:creationId xmlns:a16="http://schemas.microsoft.com/office/drawing/2014/main" id="{54F2BA27-8CAE-9041-B380-62E048EB5F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204" name="Freeform 21">
              <a:extLst>
                <a:ext uri="{FF2B5EF4-FFF2-40B4-BE49-F238E27FC236}">
                  <a16:creationId xmlns:a16="http://schemas.microsoft.com/office/drawing/2014/main" id="{B7F60B6E-14D6-2993-5D12-8685442D06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205" name="Freeform 22">
              <a:extLst>
                <a:ext uri="{FF2B5EF4-FFF2-40B4-BE49-F238E27FC236}">
                  <a16:creationId xmlns:a16="http://schemas.microsoft.com/office/drawing/2014/main" id="{EAC767F6-8BE5-31B9-B60D-B13026026B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</p:grpSp>
      <p:grpSp>
        <p:nvGrpSpPr>
          <p:cNvPr id="207" name="Group 206">
            <a:extLst>
              <a:ext uri="{FF2B5EF4-FFF2-40B4-BE49-F238E27FC236}">
                <a16:creationId xmlns:a16="http://schemas.microsoft.com/office/drawing/2014/main" id="{7011272C-BF51-AFE8-860C-1986563C91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157"/>
            <a:ext cx="2356675" cy="6853096"/>
            <a:chOff x="6627813" y="195610"/>
            <a:chExt cx="1952625" cy="5678141"/>
          </a:xfrm>
        </p:grpSpPr>
        <p:sp>
          <p:nvSpPr>
            <p:cNvPr id="208" name="Freeform 27">
              <a:extLst>
                <a:ext uri="{FF2B5EF4-FFF2-40B4-BE49-F238E27FC236}">
                  <a16:creationId xmlns:a16="http://schemas.microsoft.com/office/drawing/2014/main" id="{C6B3B840-6A8F-FC23-7C47-DDA25ED10C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5610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209" name="Freeform 28">
              <a:extLst>
                <a:ext uri="{FF2B5EF4-FFF2-40B4-BE49-F238E27FC236}">
                  <a16:creationId xmlns:a16="http://schemas.microsoft.com/office/drawing/2014/main" id="{EE4FD4CE-75F8-65C5-5234-BE7C930907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210" name="Freeform 29">
              <a:extLst>
                <a:ext uri="{FF2B5EF4-FFF2-40B4-BE49-F238E27FC236}">
                  <a16:creationId xmlns:a16="http://schemas.microsoft.com/office/drawing/2014/main" id="{0D36341C-7131-2B40-8B0C-3134553171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211" name="Freeform 30">
              <a:extLst>
                <a:ext uri="{FF2B5EF4-FFF2-40B4-BE49-F238E27FC236}">
                  <a16:creationId xmlns:a16="http://schemas.microsoft.com/office/drawing/2014/main" id="{FB3272F4-0F15-D302-706E-0FCF082BCA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212" name="Freeform 31">
              <a:extLst>
                <a:ext uri="{FF2B5EF4-FFF2-40B4-BE49-F238E27FC236}">
                  <a16:creationId xmlns:a16="http://schemas.microsoft.com/office/drawing/2014/main" id="{FE400A22-F725-8AA3-7453-5A5702A7E6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213" name="Freeform 32">
              <a:extLst>
                <a:ext uri="{FF2B5EF4-FFF2-40B4-BE49-F238E27FC236}">
                  <a16:creationId xmlns:a16="http://schemas.microsoft.com/office/drawing/2014/main" id="{28061F67-FB71-134F-5776-33343A2CCC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214" name="Freeform 33">
              <a:extLst>
                <a:ext uri="{FF2B5EF4-FFF2-40B4-BE49-F238E27FC236}">
                  <a16:creationId xmlns:a16="http://schemas.microsoft.com/office/drawing/2014/main" id="{BE36CCCC-8C84-D3BD-3F78-824A1B20EF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215" name="Freeform 34">
              <a:extLst>
                <a:ext uri="{FF2B5EF4-FFF2-40B4-BE49-F238E27FC236}">
                  <a16:creationId xmlns:a16="http://schemas.microsoft.com/office/drawing/2014/main" id="{03E06B0A-1D6A-A305-3079-BD3C156DD7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216" name="Freeform 35">
              <a:extLst>
                <a:ext uri="{FF2B5EF4-FFF2-40B4-BE49-F238E27FC236}">
                  <a16:creationId xmlns:a16="http://schemas.microsoft.com/office/drawing/2014/main" id="{4E14563D-8A88-730B-383B-1B89F3694F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217" name="Freeform 36">
              <a:extLst>
                <a:ext uri="{FF2B5EF4-FFF2-40B4-BE49-F238E27FC236}">
                  <a16:creationId xmlns:a16="http://schemas.microsoft.com/office/drawing/2014/main" id="{6AD46A51-638F-22B3-1AF7-7FCFD4AB4C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218" name="Freeform 37">
              <a:extLst>
                <a:ext uri="{FF2B5EF4-FFF2-40B4-BE49-F238E27FC236}">
                  <a16:creationId xmlns:a16="http://schemas.microsoft.com/office/drawing/2014/main" id="{10A145AA-E139-3DB2-6ACB-48012DD818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219" name="Freeform 38">
              <a:extLst>
                <a:ext uri="{FF2B5EF4-FFF2-40B4-BE49-F238E27FC236}">
                  <a16:creationId xmlns:a16="http://schemas.microsoft.com/office/drawing/2014/main" id="{20634055-7237-8935-99DE-C4BFF7843F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hu-HU"/>
            </a:p>
          </p:txBody>
        </p:sp>
      </p:grpSp>
      <p:sp>
        <p:nvSpPr>
          <p:cNvPr id="221" name="Rectangle 220">
            <a:extLst>
              <a:ext uri="{FF2B5EF4-FFF2-40B4-BE49-F238E27FC236}">
                <a16:creationId xmlns:a16="http://schemas.microsoft.com/office/drawing/2014/main" id="{5F28FB4A-5FAB-8B4E-1AB0-1A894B532F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hu-HU"/>
          </a:p>
        </p:txBody>
      </p:sp>
      <p:sp>
        <p:nvSpPr>
          <p:cNvPr id="223" name="Freeform 11">
            <a:extLst>
              <a:ext uri="{FF2B5EF4-FFF2-40B4-BE49-F238E27FC236}">
                <a16:creationId xmlns:a16="http://schemas.microsoft.com/office/drawing/2014/main" id="{7848AC3B-E7F9-BB7D-5C46-431FE4361D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hu-HU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44F6692B-C349-7CE4-F9B9-3BA763DB2F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7669" y="624110"/>
            <a:ext cx="4137059" cy="1280890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</a:pPr>
            <a:r>
              <a:rPr lang="hu-HU" sz="2700" b="1" dirty="0"/>
              <a:t>SM Önkéntespont</a:t>
            </a:r>
            <a:endParaRPr lang="en-US" sz="2700" dirty="0"/>
          </a:p>
        </p:txBody>
      </p:sp>
      <p:sp>
        <p:nvSpPr>
          <p:cNvPr id="112" name="Content Placeholder 11">
            <a:extLst>
              <a:ext uri="{FF2B5EF4-FFF2-40B4-BE49-F238E27FC236}">
                <a16:creationId xmlns:a16="http://schemas.microsoft.com/office/drawing/2014/main" id="{241E0DB6-BF2A-6DD8-412E-DE9AAB5EA69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347762" y="2132073"/>
            <a:ext cx="3578455" cy="3777622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hu-HU" dirty="0"/>
              <a:t>Önkéntesek toborzása, képzése, mentorálása</a:t>
            </a:r>
          </a:p>
          <a:p>
            <a:r>
              <a:rPr lang="hu-HU" dirty="0"/>
              <a:t>Közösségépítés és társadalmi szolidaritás erősítése</a:t>
            </a:r>
          </a:p>
          <a:p>
            <a:r>
              <a:rPr lang="hu-HU" dirty="0"/>
              <a:t>Több ezer óra önkéntes segítségnyújtás rászorulóknál</a:t>
            </a:r>
          </a:p>
        </p:txBody>
      </p:sp>
      <p:pic>
        <p:nvPicPr>
          <p:cNvPr id="4" name="Tartalom helye 5">
            <a:extLst>
              <a:ext uri="{FF2B5EF4-FFF2-40B4-BE49-F238E27FC236}">
                <a16:creationId xmlns:a16="http://schemas.microsoft.com/office/drawing/2014/main" id="{D08AF43F-48CC-4D80-854E-B5A3FD7DCFCA}"/>
              </a:ext>
            </a:extLst>
          </p:cNvPr>
          <p:cNvPicPr>
            <a:picLocks/>
          </p:cNvPicPr>
          <p:nvPr/>
        </p:nvPicPr>
        <p:blipFill>
          <a:blip r:embed="rId2"/>
          <a:srcRect l="21" r="21"/>
          <a:stretch/>
        </p:blipFill>
        <p:spPr>
          <a:xfrm>
            <a:off x="8664097" y="838300"/>
            <a:ext cx="3060000" cy="2296800"/>
          </a:xfrm>
          <a:prstGeom prst="rect">
            <a:avLst/>
          </a:prstGeom>
        </p:spPr>
      </p:pic>
      <p:pic>
        <p:nvPicPr>
          <p:cNvPr id="5" name="Tartalom helye 5">
            <a:extLst>
              <a:ext uri="{FF2B5EF4-FFF2-40B4-BE49-F238E27FC236}">
                <a16:creationId xmlns:a16="http://schemas.microsoft.com/office/drawing/2014/main" id="{EA911638-4055-4295-65F0-B74C4355F27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6" b="6"/>
          <a:stretch/>
        </p:blipFill>
        <p:spPr>
          <a:xfrm>
            <a:off x="5533084" y="850802"/>
            <a:ext cx="3060000" cy="2295000"/>
          </a:xfrm>
          <a:prstGeom prst="rect">
            <a:avLst/>
          </a:prstGeom>
        </p:spPr>
      </p:pic>
      <p:pic>
        <p:nvPicPr>
          <p:cNvPr id="7" name="Tartalom helye 27">
            <a:extLst>
              <a:ext uri="{FF2B5EF4-FFF2-40B4-BE49-F238E27FC236}">
                <a16:creationId xmlns:a16="http://schemas.microsoft.com/office/drawing/2014/main" id="{79CF8BCB-5581-F61A-B1CC-66EB4CF07E9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8664097" y="3423042"/>
            <a:ext cx="3060000" cy="2295000"/>
          </a:xfrm>
          <a:prstGeom prst="rect">
            <a:avLst/>
          </a:prstGeom>
        </p:spPr>
      </p:pic>
      <p:pic>
        <p:nvPicPr>
          <p:cNvPr id="9" name="Tartalom helye 27">
            <a:extLst>
              <a:ext uri="{FF2B5EF4-FFF2-40B4-BE49-F238E27FC236}">
                <a16:creationId xmlns:a16="http://schemas.microsoft.com/office/drawing/2014/main" id="{E9B691C4-4EA8-E1EC-BDE8-E7DA79CE0E2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5533084" y="3443569"/>
            <a:ext cx="3059401" cy="2293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858088"/>
      </p:ext>
    </p:extLst>
  </p:cSld>
  <p:clrMapOvr>
    <a:masterClrMapping/>
  </p:clrMapOvr>
</p:sld>
</file>

<file path=ppt/theme/theme1.xml><?xml version="1.0" encoding="utf-8"?>
<a:theme xmlns:a="http://schemas.openxmlformats.org/drawingml/2006/main" name="Szálak">
  <a:themeElements>
    <a:clrScheme name="Wisp">
      <a:dk1>
        <a:sysClr val="windowText" lastClr="000000"/>
      </a:dk1>
      <a:lt1>
        <a:sysClr val="window" lastClr="FFFFFF"/>
      </a:lt1>
      <a:dk2>
        <a:srgbClr val="2E5369"/>
      </a:dk2>
      <a:lt2>
        <a:srgbClr val="CFE2E7"/>
      </a:lt2>
      <a:accent1>
        <a:srgbClr val="353535"/>
      </a:accent1>
      <a:accent2>
        <a:srgbClr val="31B4E6"/>
      </a:accent2>
      <a:accent3>
        <a:srgbClr val="265991"/>
      </a:accent3>
      <a:accent4>
        <a:srgbClr val="7E40CC"/>
      </a:accent4>
      <a:accent5>
        <a:srgbClr val="B927E9"/>
      </a:accent5>
      <a:accent6>
        <a:srgbClr val="E833BF"/>
      </a:accent6>
      <a:hlink>
        <a:srgbClr val="2DA0F1"/>
      </a:hlink>
      <a:folHlink>
        <a:srgbClr val="7ED1E6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4F34B87B-9C7A-41AE-A6CB-48536223DFF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274</TotalTime>
  <Words>353</Words>
  <Application>Microsoft Office PowerPoint</Application>
  <PresentationFormat>Szélesvásznú</PresentationFormat>
  <Paragraphs>55</Paragraphs>
  <Slides>13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3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13</vt:i4>
      </vt:variant>
    </vt:vector>
  </HeadingPairs>
  <TitlesOfParts>
    <vt:vector size="17" baseType="lpstr">
      <vt:lpstr>Arial</vt:lpstr>
      <vt:lpstr>Century Gothic</vt:lpstr>
      <vt:lpstr>Wingdings 3</vt:lpstr>
      <vt:lpstr>Szálak</vt:lpstr>
      <vt:lpstr>  Esélyt adunk, közösséget teremtünk </vt:lpstr>
      <vt:lpstr>Missziónk</vt:lpstr>
      <vt:lpstr>Esélyt teremtünk és együttműködéssel segítünk az esélyegyenlőség útján</vt:lpstr>
      <vt:lpstr>Részvétel a helyi civil életben</vt:lpstr>
      <vt:lpstr>Érzékenyítés, társadalmi tudatformálás</vt:lpstr>
      <vt:lpstr>Szociális segítségnyújtás, önkéntesség</vt:lpstr>
      <vt:lpstr>SM Adománybolt</vt:lpstr>
      <vt:lpstr>Munkahelyteremtés</vt:lpstr>
      <vt:lpstr>SM Önkéntespont</vt:lpstr>
      <vt:lpstr>A sérült fiatalok esélyegyenlőségéért</vt:lpstr>
      <vt:lpstr>Multiplex Magazin a felelős betegtájékoztatásért</vt:lpstr>
      <vt:lpstr>Nemzetközi kapcsolatok</vt:lpstr>
      <vt:lpstr>Köszönöm figyelmüket!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Kamilla Papp-Deli (tiszaparti-szeged.edu.hu)</dc:creator>
  <cp:lastModifiedBy>Kamilla Papp-Deli (tiszaparti-szeged.edu.hu)</cp:lastModifiedBy>
  <cp:revision>34</cp:revision>
  <dcterms:created xsi:type="dcterms:W3CDTF">2025-10-20T03:29:45Z</dcterms:created>
  <dcterms:modified xsi:type="dcterms:W3CDTF">2025-11-03T06:53:53Z</dcterms:modified>
</cp:coreProperties>
</file>